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11"/>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339" r:id="rId45"/>
    <p:sldId id="340" r:id="rId46"/>
    <p:sldId id="341" r:id="rId47"/>
    <p:sldId id="342" r:id="rId48"/>
    <p:sldId id="268" r:id="rId49"/>
    <p:sldId id="280" r:id="rId50"/>
    <p:sldId id="323" r:id="rId51"/>
    <p:sldId id="296" r:id="rId52"/>
    <p:sldId id="310" r:id="rId53"/>
    <p:sldId id="304" r:id="rId54"/>
    <p:sldId id="338" r:id="rId55"/>
    <p:sldId id="283" r:id="rId56"/>
    <p:sldId id="379" r:id="rId57"/>
    <p:sldId id="282" r:id="rId58"/>
    <p:sldId id="364" r:id="rId59"/>
    <p:sldId id="365" r:id="rId60"/>
    <p:sldId id="371" r:id="rId61"/>
    <p:sldId id="372" r:id="rId62"/>
    <p:sldId id="370" r:id="rId63"/>
    <p:sldId id="281" r:id="rId64"/>
    <p:sldId id="275" r:id="rId65"/>
    <p:sldId id="378" r:id="rId66"/>
    <p:sldId id="312" r:id="rId67"/>
    <p:sldId id="311" r:id="rId68"/>
    <p:sldId id="292" r:id="rId69"/>
    <p:sldId id="271" r:id="rId70"/>
    <p:sldId id="377" r:id="rId71"/>
    <p:sldId id="269" r:id="rId72"/>
    <p:sldId id="354" r:id="rId73"/>
    <p:sldId id="360" r:id="rId74"/>
    <p:sldId id="361" r:id="rId75"/>
    <p:sldId id="362" r:id="rId76"/>
    <p:sldId id="363" r:id="rId77"/>
    <p:sldId id="351" r:id="rId78"/>
    <p:sldId id="299" r:id="rId79"/>
    <p:sldId id="366" r:id="rId80"/>
    <p:sldId id="322" r:id="rId81"/>
    <p:sldId id="301" r:id="rId82"/>
    <p:sldId id="353" r:id="rId83"/>
    <p:sldId id="359" r:id="rId84"/>
    <p:sldId id="355" r:id="rId85"/>
    <p:sldId id="357" r:id="rId86"/>
    <p:sldId id="358" r:id="rId87"/>
    <p:sldId id="307" r:id="rId88"/>
    <p:sldId id="349" r:id="rId89"/>
    <p:sldId id="298" r:id="rId90"/>
    <p:sldId id="352" r:id="rId91"/>
    <p:sldId id="343" r:id="rId92"/>
    <p:sldId id="367" r:id="rId93"/>
    <p:sldId id="348" r:id="rId94"/>
    <p:sldId id="347" r:id="rId95"/>
    <p:sldId id="344" r:id="rId96"/>
    <p:sldId id="345" r:id="rId97"/>
    <p:sldId id="346" r:id="rId98"/>
    <p:sldId id="308" r:id="rId99"/>
    <p:sldId id="368" r:id="rId100"/>
    <p:sldId id="376" r:id="rId101"/>
    <p:sldId id="369" r:id="rId102"/>
    <p:sldId id="375" r:id="rId103"/>
    <p:sldId id="305" r:id="rId104"/>
    <p:sldId id="300" r:id="rId105"/>
    <p:sldId id="291" r:id="rId106"/>
    <p:sldId id="270" r:id="rId107"/>
    <p:sldId id="286" r:id="rId108"/>
    <p:sldId id="313" r:id="rId109"/>
    <p:sldId id="273" r:id="rId110"/>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34" autoAdjust="0"/>
    <p:restoredTop sz="92037" autoAdjust="0"/>
  </p:normalViewPr>
  <p:slideViewPr>
    <p:cSldViewPr>
      <p:cViewPr>
        <p:scale>
          <a:sx n="35" d="100"/>
          <a:sy n="35" d="100"/>
        </p:scale>
        <p:origin x="-666" y="-72"/>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24/09/2016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7263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docs.spring.io/spring-data/rest/docs/current/reference/html/#paging-and-sorting" TargetMode="External"/><Relationship Id="rId13" Type="http://schemas.openxmlformats.org/officeDocument/2006/relationships/hyperlink" Target="http://docs.spring.io/spring-data/rest/docs/current/reference/html/#_the_hal_browser" TargetMode="External"/><Relationship Id="rId3" Type="http://schemas.openxmlformats.org/officeDocument/2006/relationships/hyperlink" Target="https://spring.io/guides/gs/accessing-gemfire-data-rest" TargetMode="External"/><Relationship Id="rId7" Type="http://schemas.openxmlformats.org/officeDocument/2006/relationships/hyperlink" Target="http://docs.spring.io/spring-data/rest/docs/current/reference/html/#repository-resources" TargetMode="External"/><Relationship Id="rId12" Type="http://schemas.openxmlformats.org/officeDocument/2006/relationships/hyperlink" Target="http://docs.spring.io/spring-data/rest/docs/current/reference/html/#projections-excerpts" TargetMode="External"/><Relationship Id="rId2" Type="http://schemas.openxmlformats.org/officeDocument/2006/relationships/hyperlink" Target="https://spring.io/guides/gs/accessing-neo4j-data-rest" TargetMode="External"/><Relationship Id="rId1" Type="http://schemas.openxmlformats.org/officeDocument/2006/relationships/slideLayout" Target="../slideLayouts/slideLayout4.xml"/><Relationship Id="rId6" Type="http://schemas.openxmlformats.org/officeDocument/2006/relationships/hyperlink" Target="http://projects.spring.io/spring-data-rest/" TargetMode="External"/><Relationship Id="rId11" Type="http://schemas.openxmlformats.org/officeDocument/2006/relationships/hyperlink" Target="http://docs.spring.io/spring-data/rest/docs/current/reference/html/#metadata" TargetMode="External"/><Relationship Id="rId5" Type="http://schemas.openxmlformats.org/officeDocument/2006/relationships/hyperlink" Target="https://spring.io/guides/gs/accessing-data-rest" TargetMode="External"/><Relationship Id="rId10" Type="http://schemas.openxmlformats.org/officeDocument/2006/relationships/hyperlink" Target="http://docs.spring.io/spring-data/rest/docs/current/reference/html/#events" TargetMode="External"/><Relationship Id="rId4" Type="http://schemas.openxmlformats.org/officeDocument/2006/relationships/hyperlink" Target="https://spring.io/guides/gs/accessing-mongodb-data-rest" TargetMode="External"/><Relationship Id="rId9" Type="http://schemas.openxmlformats.org/officeDocument/2006/relationships/hyperlink" Target="http://docs.spring.io/spring-data/rest/docs/current/reference/html/#repository-resources.query-method-resource" TargetMode="External"/><Relationship Id="rId14" Type="http://schemas.openxmlformats.org/officeDocument/2006/relationships/hyperlink" Target="http://docs.spring.io/spring-data/rest/docs/current/reference/html/#customizing-sd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r>
              <a:rPr lang="it-IT" sz="2800" dirty="0" smtClean="0"/>
              <a:t> </a:t>
            </a:r>
            <a:r>
              <a:rPr lang="it-IT" sz="2800" dirty="0" err="1" smtClean="0"/>
              <a:t>avoiding</a:t>
            </a:r>
            <a:r>
              <a:rPr lang="it-IT" sz="2800" dirty="0" smtClean="0"/>
              <a:t> the </a:t>
            </a:r>
            <a:r>
              <a:rPr lang="it-IT" sz="2800" dirty="0" err="1" smtClean="0"/>
              <a:t>menagement</a:t>
            </a:r>
            <a:r>
              <a:rPr lang="it-IT" sz="2800" dirty="0" smtClean="0"/>
              <a:t> of </a:t>
            </a:r>
            <a:r>
              <a:rPr lang="it-IT" sz="2800" dirty="0" err="1" smtClean="0"/>
              <a:t>titanic</a:t>
            </a:r>
            <a:r>
              <a:rPr lang="it-IT" sz="2800" dirty="0" smtClean="0"/>
              <a:t> </a:t>
            </a:r>
            <a:r>
              <a:rPr lang="it-IT" sz="2800" dirty="0" err="1" smtClean="0"/>
              <a:t>codebase</a:t>
            </a:r>
            <a:endParaRPr lang="it-IT" sz="2800" dirty="0" smtClean="0"/>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a:t>
            </a:r>
            <a:r>
              <a:rPr lang="it-IT" sz="2800" dirty="0" err="1" smtClean="0"/>
              <a:t>festure</a:t>
            </a:r>
            <a:r>
              <a:rPr lang="it-IT" sz="2800" dirty="0" smtClean="0"/>
              <a:t>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a:t>
            </a:r>
            <a:r>
              <a:rPr lang="it-IT" sz="2800" dirty="0" err="1" smtClean="0"/>
              <a:t>skill</a:t>
            </a:r>
            <a:r>
              <a:rPr lang="it-IT" sz="2800" dirty="0" smtClean="0"/>
              <a:t> </a:t>
            </a:r>
            <a:r>
              <a:rPr lang="it-IT" sz="2800" dirty="0" smtClean="0"/>
              <a:t>)</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p>
          <a:p>
            <a:pPr marL="876300" lvl="2" indent="0" eaLnBrk="1" hangingPunct="1">
              <a:buNone/>
            </a:pPr>
            <a:r>
              <a:rPr lang="it-IT" sz="2400" strike="sngStrike" dirty="0" smtClean="0"/>
              <a:t>In 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a:t>With a «Database per service» pattern </a:t>
            </a:r>
            <a:r>
              <a:rPr lang="it-IT" sz="2000" dirty="0" err="1"/>
              <a:t>it</a:t>
            </a:r>
            <a:r>
              <a:rPr lang="it-IT" sz="2000" dirty="0"/>
              <a:t> </a:t>
            </a:r>
            <a:r>
              <a:rPr lang="it-IT" sz="2000" dirty="0" err="1"/>
              <a:t>is</a:t>
            </a:r>
            <a:r>
              <a:rPr lang="it-IT" sz="2000" dirty="0"/>
              <a:t> </a:t>
            </a:r>
            <a:r>
              <a:rPr lang="it-IT" sz="2000" dirty="0" err="1"/>
              <a:t>possible</a:t>
            </a:r>
            <a:r>
              <a:rPr lang="it-IT" sz="2000" dirty="0"/>
              <a:t> to </a:t>
            </a:r>
            <a:r>
              <a:rPr lang="it-IT" sz="2000" dirty="0" err="1"/>
              <a:t>achieve</a:t>
            </a:r>
            <a:r>
              <a:rPr lang="it-IT" sz="2000" dirty="0"/>
              <a:t> </a:t>
            </a:r>
            <a:r>
              <a:rPr lang="it-IT" sz="2000" dirty="0" err="1"/>
              <a:t>that</a:t>
            </a:r>
            <a:r>
              <a:rPr lang="it-IT" sz="2000" dirty="0"/>
              <a:t>:</a:t>
            </a:r>
          </a:p>
          <a:p>
            <a:pPr lvl="2"/>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private to </a:t>
            </a:r>
            <a:r>
              <a:rPr lang="it-IT" sz="2000" dirty="0" err="1"/>
              <a:t>that</a:t>
            </a:r>
            <a:r>
              <a:rPr lang="it-IT" sz="2000" dirty="0"/>
              <a:t> service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3"/>
            <a:r>
              <a:rPr lang="it-IT" sz="2000" dirty="0"/>
              <a:t>To </a:t>
            </a:r>
            <a:r>
              <a:rPr lang="it-IT" sz="2000" dirty="0" err="1"/>
              <a:t>keep</a:t>
            </a:r>
            <a:r>
              <a:rPr lang="it-IT" sz="2000" dirty="0"/>
              <a:t> data private in case of </a:t>
            </a:r>
            <a:r>
              <a:rPr lang="it-IT" sz="2000" dirty="0" err="1"/>
              <a:t>relational</a:t>
            </a:r>
            <a:r>
              <a:rPr lang="it-IT" sz="2000" dirty="0"/>
              <a:t> database </a:t>
            </a:r>
            <a:r>
              <a:rPr lang="it-IT" sz="2000" dirty="0" err="1"/>
              <a:t>such</a:t>
            </a:r>
            <a:r>
              <a:rPr lang="it-IT" sz="2000" dirty="0"/>
              <a:t> are the option:</a:t>
            </a:r>
          </a:p>
          <a:p>
            <a:pPr lvl="4"/>
            <a:r>
              <a:rPr lang="it-IT" sz="2000" dirty="0"/>
              <a:t>Private-</a:t>
            </a:r>
            <a:r>
              <a:rPr lang="it-IT" sz="2000" dirty="0" err="1"/>
              <a:t>table</a:t>
            </a:r>
            <a:r>
              <a:rPr lang="it-IT" sz="2000" dirty="0"/>
              <a:t>-per service (</a:t>
            </a:r>
            <a:r>
              <a:rPr lang="it-IT" sz="2000" dirty="0" err="1"/>
              <a:t>lowest</a:t>
            </a:r>
            <a:r>
              <a:rPr lang="it-IT" sz="2000" dirty="0"/>
              <a:t> </a:t>
            </a:r>
            <a:r>
              <a:rPr lang="it-IT" sz="2000" dirty="0" err="1"/>
              <a:t>overhead</a:t>
            </a:r>
            <a:r>
              <a:rPr lang="it-IT" sz="2000" dirty="0"/>
              <a:t>)</a:t>
            </a:r>
          </a:p>
          <a:p>
            <a:pPr lvl="4"/>
            <a:r>
              <a:rPr lang="it-IT" sz="2000" dirty="0"/>
              <a:t>Schema-</a:t>
            </a:r>
            <a:r>
              <a:rPr lang="it-IT" sz="2000" dirty="0" err="1"/>
              <a:t>per_service</a:t>
            </a:r>
            <a:r>
              <a:rPr lang="it-IT" sz="2000" dirty="0"/>
              <a:t> (</a:t>
            </a:r>
            <a:r>
              <a:rPr lang="it-IT" sz="2000" dirty="0" err="1"/>
              <a:t>makes</a:t>
            </a:r>
            <a:r>
              <a:rPr lang="it-IT" sz="2000" dirty="0"/>
              <a:t> </a:t>
            </a:r>
            <a:r>
              <a:rPr lang="it-IT" sz="2000" dirty="0" err="1"/>
              <a:t>clear</a:t>
            </a:r>
            <a:r>
              <a:rPr lang="it-IT" sz="2000" dirty="0"/>
              <a:t> </a:t>
            </a:r>
            <a:r>
              <a:rPr lang="it-IT" sz="2000" dirty="0" err="1"/>
              <a:t>ownership</a:t>
            </a:r>
            <a:r>
              <a:rPr lang="it-IT" sz="2000" dirty="0"/>
              <a:t>)</a:t>
            </a:r>
          </a:p>
          <a:p>
            <a:pPr lvl="4"/>
            <a:r>
              <a:rPr lang="it-IT" sz="2000" dirty="0"/>
              <a:t>Database-server-per-service (for </a:t>
            </a:r>
            <a:r>
              <a:rPr lang="it-IT" sz="2000" dirty="0" err="1"/>
              <a:t>highly</a:t>
            </a:r>
            <a:r>
              <a:rPr lang="it-IT" sz="2000" dirty="0"/>
              <a:t> </a:t>
            </a:r>
            <a:r>
              <a:rPr lang="it-IT" sz="2000" dirty="0" err="1"/>
              <a:t>throughput</a:t>
            </a:r>
            <a:r>
              <a:rPr lang="it-IT" sz="2000" dirty="0"/>
              <a:t> service – neo4j) </a:t>
            </a:r>
          </a:p>
          <a:p>
            <a:pPr lvl="3"/>
            <a:r>
              <a:rPr lang="it-IT" sz="2000" dirty="0"/>
              <a:t>To </a:t>
            </a:r>
            <a:r>
              <a:rPr lang="it-IT" sz="2000" dirty="0" err="1"/>
              <a:t>enforce</a:t>
            </a:r>
            <a:r>
              <a:rPr lang="it-IT" sz="2000" dirty="0"/>
              <a:t> </a:t>
            </a:r>
            <a:r>
              <a:rPr lang="it-IT" sz="2000" dirty="0" err="1"/>
              <a:t>encapsulation</a:t>
            </a:r>
            <a:r>
              <a:rPr lang="it-IT" sz="2000" dirty="0"/>
              <a:t> with </a:t>
            </a:r>
            <a:r>
              <a:rPr lang="it-IT" sz="2000" dirty="0" err="1"/>
              <a:t>different</a:t>
            </a:r>
            <a:r>
              <a:rPr lang="it-IT" sz="2000" dirty="0"/>
              <a:t> database </a:t>
            </a:r>
            <a:r>
              <a:rPr lang="it-IT" sz="2000" dirty="0" err="1"/>
              <a:t>user</a:t>
            </a:r>
            <a:r>
              <a:rPr lang="it-IT" sz="2000" dirty="0"/>
              <a:t> id to </a:t>
            </a:r>
            <a:r>
              <a:rPr lang="it-IT" sz="2000" dirty="0" err="1"/>
              <a:t>each</a:t>
            </a:r>
            <a:r>
              <a:rPr lang="it-IT" sz="2000" dirty="0"/>
              <a:t> service so </a:t>
            </a:r>
            <a:r>
              <a:rPr lang="it-IT" sz="2000" dirty="0" err="1"/>
              <a:t>developers</a:t>
            </a:r>
            <a:r>
              <a:rPr lang="it-IT" sz="2000" dirty="0"/>
              <a:t> </a:t>
            </a:r>
            <a:r>
              <a:rPr lang="it-IT" sz="2000" dirty="0" err="1"/>
              <a:t>wil</a:t>
            </a:r>
            <a:r>
              <a:rPr lang="it-IT" sz="2000" dirty="0"/>
              <a:t> </a:t>
            </a:r>
            <a:r>
              <a:rPr lang="it-IT" sz="2000" dirty="0" err="1"/>
              <a:t>not</a:t>
            </a:r>
            <a:r>
              <a:rPr lang="it-IT" sz="2000" dirty="0"/>
              <a:t> </a:t>
            </a:r>
            <a:r>
              <a:rPr lang="it-IT" sz="2000" dirty="0" err="1"/>
              <a:t>temped</a:t>
            </a:r>
            <a:r>
              <a:rPr lang="it-IT" sz="2000" dirty="0"/>
              <a:t> to 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2"/>
            <a:r>
              <a:rPr lang="it-IT" sz="2000" dirty="0" smtClean="0"/>
              <a:t>Benefits </a:t>
            </a:r>
            <a:r>
              <a:rPr lang="it-IT" sz="2000" dirty="0"/>
              <a:t>of </a:t>
            </a:r>
            <a:r>
              <a:rPr lang="it-IT" sz="2000" dirty="0" err="1"/>
              <a:t>this</a:t>
            </a:r>
            <a:r>
              <a:rPr lang="it-IT" sz="2000" dirty="0"/>
              <a:t> pattern</a:t>
            </a:r>
          </a:p>
          <a:p>
            <a:pPr lvl="3"/>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a:t>couples</a:t>
            </a:r>
            <a:r>
              <a:rPr lang="it-IT" sz="2000" dirty="0"/>
              <a:t>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a:t>dos</a:t>
            </a:r>
            <a:r>
              <a:rPr lang="it-IT" sz="2000" dirty="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3"/>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a:t>suited</a:t>
            </a:r>
            <a:r>
              <a:rPr lang="it-IT" sz="2000" dirty="0"/>
              <a:t> to </a:t>
            </a:r>
            <a:r>
              <a:rPr lang="it-IT" sz="2000" dirty="0" err="1"/>
              <a:t>its</a:t>
            </a:r>
            <a:r>
              <a:rPr lang="it-IT" sz="2000" dirty="0"/>
              <a:t> </a:t>
            </a:r>
            <a:r>
              <a:rPr lang="it-IT" sz="2000" dirty="0" err="1"/>
              <a:t>need</a:t>
            </a:r>
            <a:r>
              <a:rPr lang="it-IT" sz="2000" dirty="0"/>
              <a:t> (neo4j social </a:t>
            </a:r>
            <a:r>
              <a:rPr lang="it-IT" sz="2000" dirty="0" err="1"/>
              <a:t>graph</a:t>
            </a:r>
            <a:r>
              <a:rPr lang="it-IT" sz="2000" dirty="0"/>
              <a:t>, </a:t>
            </a:r>
            <a:r>
              <a:rPr lang="it-IT" sz="2000" dirty="0" err="1"/>
              <a:t>elasticsearch</a:t>
            </a:r>
            <a:r>
              <a:rPr lang="it-IT" sz="2000" dirty="0"/>
              <a:t> for text </a:t>
            </a:r>
            <a:r>
              <a:rPr lang="it-IT" sz="2000" dirty="0" err="1"/>
              <a:t>serches,etc</a:t>
            </a:r>
            <a:r>
              <a:rPr lang="it-IT" sz="2000" dirty="0"/>
              <a:t>)</a:t>
            </a:r>
          </a:p>
          <a:p>
            <a:pPr lvl="2"/>
            <a:r>
              <a:rPr lang="it-IT" sz="2000" dirty="0" err="1"/>
              <a:t>Drawbacks</a:t>
            </a:r>
            <a:endParaRPr lang="it-IT" sz="2000" dirty="0"/>
          </a:p>
          <a:p>
            <a:pPr lvl="3"/>
            <a:r>
              <a:rPr lang="it-IT" sz="2000" dirty="0" err="1" smtClean="0"/>
              <a:t>DIstributed</a:t>
            </a:r>
            <a:r>
              <a:rPr lang="it-IT" sz="2000" dirty="0" smtClean="0"/>
              <a:t> data management</a:t>
            </a:r>
            <a:endParaRPr lang="it-IT" sz="2000" dirty="0"/>
          </a:p>
          <a:p>
            <a:pPr lvl="3"/>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(CAP </a:t>
            </a:r>
            <a:r>
              <a:rPr lang="it-IT" sz="2000" dirty="0" err="1"/>
              <a:t>theorem</a:t>
            </a:r>
            <a:r>
              <a:rPr lang="it-IT" sz="2000" dirty="0"/>
              <a:t> and </a:t>
            </a:r>
            <a:r>
              <a:rPr lang="it-IT" sz="2000" dirty="0" err="1"/>
              <a:t>many</a:t>
            </a:r>
            <a:r>
              <a:rPr lang="it-IT" sz="2000" dirty="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3"/>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err="1"/>
              <a:t>datanìbase</a:t>
            </a:r>
            <a:r>
              <a:rPr lang="it-IT" sz="2000" dirty="0"/>
              <a:t> </a:t>
            </a:r>
            <a:r>
              <a:rPr lang="it-IT" sz="2000" dirty="0" err="1"/>
              <a:t>is</a:t>
            </a:r>
            <a:r>
              <a:rPr lang="it-IT" sz="2000" dirty="0"/>
              <a:t> </a:t>
            </a:r>
            <a:r>
              <a:rPr lang="it-IT" sz="2000" dirty="0" err="1"/>
              <a:t>challenging</a:t>
            </a:r>
            <a:r>
              <a:rPr lang="it-IT" sz="2000" dirty="0"/>
              <a:t> </a:t>
            </a:r>
          </a:p>
          <a:p>
            <a:pPr lvl="3"/>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dirty="0" err="1"/>
              <a:t>without</a:t>
            </a:r>
            <a:r>
              <a:rPr lang="it-IT" sz="2000" dirty="0"/>
              <a:t> </a:t>
            </a:r>
            <a:r>
              <a:rPr lang="it-IT" sz="2000" dirty="0" err="1"/>
              <a:t>distributed</a:t>
            </a:r>
            <a:r>
              <a:rPr lang="it-IT" sz="2000" dirty="0"/>
              <a:t> </a:t>
            </a:r>
            <a:r>
              <a:rPr lang="it-IT" sz="2000" dirty="0" err="1"/>
              <a:t>transaction</a:t>
            </a:r>
            <a:r>
              <a:rPr lang="it-IT" sz="2000" dirty="0"/>
              <a:t> 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err="1"/>
              <a:t>tha</a:t>
            </a:r>
            <a:r>
              <a:rPr lang="it-IT" sz="2000" dirty="0"/>
              <a:t> </a:t>
            </a:r>
            <a:r>
              <a:rPr lang="it-IT" sz="2000" dirty="0" err="1"/>
              <a:t>applicatyion</a:t>
            </a:r>
            <a:r>
              <a:rPr lang="it-IT" sz="2000" dirty="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r>
              <a:rPr lang="it-IT" sz="2000" dirty="0" err="1"/>
              <a:t>these</a:t>
            </a:r>
            <a:r>
              <a:rPr lang="it-IT" sz="2000" dirty="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p>
          <a:p>
            <a:pPr lvl="3"/>
            <a:r>
              <a:rPr lang="it-IT" sz="2000" dirty="0"/>
              <a:t>Database </a:t>
            </a:r>
            <a:r>
              <a:rPr lang="it-IT" sz="2000" dirty="0" err="1"/>
              <a:t>triggers</a:t>
            </a:r>
            <a:endParaRPr lang="it-IT" sz="2000" dirty="0"/>
          </a:p>
          <a:p>
            <a:pPr lvl="3"/>
            <a:r>
              <a:rPr lang="it-IT" sz="2000" dirty="0" err="1"/>
              <a:t>Transaction</a:t>
            </a:r>
            <a:r>
              <a:rPr lang="it-IT" sz="2000" dirty="0"/>
              <a:t> 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78" y="9527536"/>
            <a:ext cx="6021477" cy="190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smtClean="0"/>
              <a:t>This 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a:t>Spring Cloud Stream is a framework for building message-driven microservices. </a:t>
            </a:r>
            <a:endParaRPr lang="en-US" sz="2800" dirty="0" smtClean="0"/>
          </a:p>
          <a:p>
            <a:pPr marL="0" indent="0" eaLnBrk="1" fontAlgn="ctr" hangingPunct="1">
              <a:buNone/>
            </a:pPr>
            <a:r>
              <a:rPr lang="en-US" sz="2800"/>
              <a:t>Spring cloud  build on top of spring boot to support development of microservices</a:t>
            </a:r>
            <a:br>
              <a:rPr lang="en-US" sz="2800"/>
            </a:br>
            <a:endParaRPr lang="en-US" sz="2800" dirty="0" smtClean="0"/>
          </a:p>
          <a:p>
            <a:pPr marL="0" indent="0" eaLnBrk="1" fontAlgn="ctr" hangingPunct="1">
              <a:buNone/>
            </a:pPr>
            <a:r>
              <a:rPr lang="en-US" sz="2800" dirty="0" smtClean="0"/>
              <a:t>Spring </a:t>
            </a:r>
            <a:r>
              <a:rPr lang="en-US" sz="2800" dirty="0"/>
              <a:t>Cloud Stream builds upon Spring </a:t>
            </a:r>
            <a:r>
              <a:rPr lang="en-US" sz="2800"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dirty="0" smtClean="0"/>
              <a:t>Spring </a:t>
            </a:r>
            <a:r>
              <a:rPr lang="en-US" sz="2800" dirty="0"/>
              <a:t>Cloud Stream builds upon Spring </a:t>
            </a:r>
            <a:r>
              <a:rPr lang="en-US" sz="2800" dirty="0" smtClean="0"/>
              <a:t>Boo to </a:t>
            </a:r>
            <a:r>
              <a:rPr lang="en-US" sz="2800" dirty="0"/>
              <a:t>provide connectivity to message brokers</a:t>
            </a:r>
            <a:r>
              <a:rPr lang="en-US" sz="2800" dirty="0" smtClean="0"/>
              <a:t>.</a:t>
            </a:r>
          </a:p>
          <a:p>
            <a:pPr marL="0" indent="0" eaLnBrk="1" fontAlgn="ctr" hangingPunct="1">
              <a:buNone/>
            </a:pPr>
            <a:r>
              <a:rPr lang="en-US" sz="2800" dirty="0" smtClean="0"/>
              <a:t>Spring </a:t>
            </a:r>
            <a:r>
              <a:rPr lang="en-US" sz="2800" dirty="0"/>
              <a:t>Cloud Stream provides an opinionated configuration of message brokers, introducing the concepts of persistent pub/sub semantics, consumer groups and partitions across several middleware vendors. </a:t>
            </a:r>
            <a:endParaRPr lang="en-US" sz="2800" dirty="0" smtClean="0"/>
          </a:p>
          <a:p>
            <a:pPr marL="0" indent="0" eaLnBrk="1" fontAlgn="ctr" hangingPunct="1">
              <a:buNone/>
            </a:pPr>
            <a:r>
              <a:rPr lang="en-US" sz="2800" dirty="0" smtClean="0"/>
              <a:t>This </a:t>
            </a:r>
            <a:r>
              <a:rPr lang="en-US" sz="2800" dirty="0"/>
              <a:t>opinionated configuration provides the basis to create stream processing applications</a:t>
            </a:r>
            <a:r>
              <a:rPr lang="en-US" sz="2800" dirty="0" smtClean="0"/>
              <a:t>.</a:t>
            </a:r>
          </a:p>
          <a:p>
            <a:pPr marL="0" indent="0">
              <a:buNone/>
            </a:pPr>
            <a:r>
              <a:rPr lang="en-US" sz="2800" dirty="0"/>
              <a:t>Enter, </a:t>
            </a:r>
            <a:r>
              <a:rPr lang="en-US" sz="2800" dirty="0">
                <a:hlinkClick r:id="rId2"/>
              </a:rPr>
              <a:t>Spring Cloud Stream</a:t>
            </a:r>
            <a:r>
              <a:rPr lang="en-US" sz="2800" dirty="0"/>
              <a:t>, an event-driven </a:t>
            </a:r>
            <a:r>
              <a:rPr lang="en-US" sz="2800" dirty="0" err="1"/>
              <a:t>microservices</a:t>
            </a:r>
            <a:r>
              <a:rPr lang="en-US" sz="2800" dirty="0"/>
              <a:t> framework powered by Spring portfolio of projects underneath that enables continuous delivery for data-centric applications. </a:t>
            </a:r>
            <a:endParaRPr lang="en-US" sz="2800" dirty="0" smtClean="0"/>
          </a:p>
          <a:p>
            <a:pPr marL="0" indent="0">
              <a:buNone/>
            </a:pPr>
            <a:r>
              <a:rPr lang="en-US" sz="2800" dirty="0" smtClean="0"/>
              <a:t>The </a:t>
            </a:r>
            <a:r>
              <a:rPr lang="en-US" sz="2800" dirty="0"/>
              <a:t>core premise of Spring Cloud Stream is, </a:t>
            </a:r>
            <a:r>
              <a:rPr lang="en-US" sz="2800" dirty="0">
                <a:hlinkClick r:id="rId3"/>
              </a:rPr>
              <a:t>Spring Integration</a:t>
            </a:r>
            <a:r>
              <a:rPr lang="en-US" sz="2800" dirty="0"/>
              <a:t> meets </a:t>
            </a:r>
            <a:r>
              <a:rPr lang="en-US" sz="2800" dirty="0">
                <a:hlinkClick r:id="rId4"/>
              </a:rPr>
              <a:t>Spring Boot</a:t>
            </a:r>
            <a:r>
              <a:rPr lang="en-US" sz="2800" dirty="0"/>
              <a:t> and that together evolves into a lightweight event-driven </a:t>
            </a:r>
            <a:r>
              <a:rPr lang="en-US" sz="2800" dirty="0" err="1"/>
              <a:t>microservices</a:t>
            </a:r>
            <a:r>
              <a:rPr lang="en-US" sz="2800" dirty="0"/>
              <a:t> framework.</a:t>
            </a:r>
          </a:p>
          <a:p>
            <a:pPr marL="0" indent="0">
              <a:buNone/>
            </a:pPr>
            <a:r>
              <a:rPr lang="en-US" sz="2800" dirty="0"/>
              <a:t>This new </a:t>
            </a:r>
            <a:r>
              <a:rPr lang="en-US" sz="2800" dirty="0">
                <a:hlinkClick r:id="rId5"/>
              </a:rPr>
              <a:t>GA release</a:t>
            </a:r>
            <a:r>
              <a:rPr lang="en-US" sz="2800" dirty="0"/>
              <a:t> allows users to:</a:t>
            </a:r>
          </a:p>
          <a:p>
            <a:pPr marL="0" indent="0">
              <a:buNone/>
            </a:pPr>
            <a:r>
              <a:rPr lang="en-US" sz="2800" dirty="0"/>
              <a:t>Develop using simplified programming model</a:t>
            </a:r>
          </a:p>
          <a:p>
            <a:pPr marL="0" indent="0">
              <a:buNone/>
            </a:pPr>
            <a:r>
              <a:rPr lang="en-US" sz="2800" dirty="0"/>
              <a:t>Create, unit-test, and manage data </a:t>
            </a:r>
            <a:r>
              <a:rPr lang="en-US" sz="2800" dirty="0" err="1"/>
              <a:t>microservices</a:t>
            </a:r>
            <a:r>
              <a:rPr lang="en-US" sz="2800" dirty="0"/>
              <a:t> in isolation</a:t>
            </a:r>
          </a:p>
          <a:p>
            <a:pPr marL="0" indent="0">
              <a:buNone/>
            </a:pPr>
            <a:r>
              <a:rPr lang="en-US" sz="2800" dirty="0"/>
              <a:t>Focus on application business logic and the messaging middleware access comes out-of-the-box, for free</a:t>
            </a:r>
          </a:p>
          <a:p>
            <a:pPr marL="0" indent="0">
              <a:buNone/>
            </a:pPr>
            <a:r>
              <a:rPr lang="en-US" sz="28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en-US" sz="2400" dirty="0"/>
              <a:t>Spring Data JPA</a:t>
            </a:r>
          </a:p>
          <a:p>
            <a:r>
              <a:rPr lang="en-US" sz="2400" dirty="0"/>
              <a:t>Spring Data JPA, part of the larger </a:t>
            </a:r>
            <a:r>
              <a:rPr lang="en-US" sz="2400" dirty="0">
                <a:hlinkClick r:id="rId2"/>
              </a:rPr>
              <a:t>Spring Data</a:t>
            </a:r>
            <a:r>
              <a:rPr lang="en-US" sz="2400" dirty="0"/>
              <a:t> family, makes it easy to easily implement JPA based repositories. This module deals with enhanced support for JPA based data access layers. It makes it easier to build Spring-powered applications that use data access technologies</a:t>
            </a:r>
            <a:r>
              <a:rPr lang="en-US" sz="2400" dirty="0" smtClean="0"/>
              <a:t>.</a:t>
            </a:r>
          </a:p>
          <a:p>
            <a:endParaRPr lang="en-US" sz="2400" dirty="0"/>
          </a:p>
          <a:p>
            <a:r>
              <a:rPr lang="en-US" sz="2400" dirty="0"/>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r>
              <a:rPr lang="en-US" sz="2400" dirty="0"/>
              <a:t>Features</a:t>
            </a:r>
          </a:p>
          <a:p>
            <a:r>
              <a:rPr lang="en-US" sz="2400" dirty="0"/>
              <a:t>Sophisticated support to build repositories based on Spring and JPA</a:t>
            </a:r>
          </a:p>
          <a:p>
            <a:r>
              <a:rPr lang="en-US" sz="2400" dirty="0"/>
              <a:t>Support for </a:t>
            </a:r>
            <a:r>
              <a:rPr lang="en-US" sz="2400" dirty="0" err="1">
                <a:hlinkClick r:id="rId3"/>
              </a:rPr>
              <a:t>Querydsl</a:t>
            </a:r>
            <a:r>
              <a:rPr lang="en-US" sz="2400" dirty="0"/>
              <a:t> predicates and thus type-safe JPA queries</a:t>
            </a:r>
          </a:p>
          <a:p>
            <a:r>
              <a:rPr lang="en-US" sz="2400" dirty="0"/>
              <a:t>Transparent auditing of domain class</a:t>
            </a:r>
          </a:p>
          <a:p>
            <a:r>
              <a:rPr lang="en-US" sz="2400" dirty="0"/>
              <a:t>Pagination support, dynamic query execution, ability to integrate custom data access code</a:t>
            </a:r>
          </a:p>
          <a:p>
            <a:r>
              <a:rPr lang="en-US" sz="2400" dirty="0"/>
              <a:t>Validation of @Query annotated queries at bootstrap time</a:t>
            </a:r>
          </a:p>
          <a:p>
            <a:r>
              <a:rPr lang="en-US" sz="2400" dirty="0"/>
              <a:t>Support for XML based entity mapping</a:t>
            </a:r>
          </a:p>
          <a:p>
            <a:r>
              <a:rPr lang="en-US" sz="2400" dirty="0" err="1"/>
              <a:t>JavaConfig</a:t>
            </a:r>
            <a:r>
              <a:rPr lang="en-US" sz="2400" dirty="0"/>
              <a:t> based repository configuration by introducing @</a:t>
            </a:r>
            <a:r>
              <a:rPr lang="en-US" sz="2400" dirty="0" err="1"/>
              <a:t>EnableJpaRepositories</a:t>
            </a:r>
            <a:endParaRPr lang="en-US" sz="2400"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pPr eaLnBrk="1" fontAlgn="t" hangingPunct="1"/>
            <a:endParaRPr lang="en-US" sz="2000" dirty="0"/>
          </a:p>
          <a:p>
            <a:pPr eaLnBrk="1" fontAlgn="t" hangingPunct="1"/>
            <a:r>
              <a:rPr lang="en-US" sz="2000" dirty="0"/>
              <a:t>Spring Data REST also supports </a:t>
            </a:r>
            <a:r>
              <a:rPr lang="en-US" sz="2000" dirty="0">
                <a:hlinkClick r:id="rId2"/>
              </a:rPr>
              <a:t>Spring Data Neo4j</a:t>
            </a:r>
            <a:r>
              <a:rPr lang="en-US" sz="2000" dirty="0"/>
              <a:t>, </a:t>
            </a:r>
            <a:r>
              <a:rPr lang="en-US" sz="2000" dirty="0">
                <a:hlinkClick r:id="rId3"/>
              </a:rPr>
              <a:t>Spring Data </a:t>
            </a:r>
            <a:r>
              <a:rPr lang="en-US" sz="2000" dirty="0" err="1">
                <a:hlinkClick r:id="rId3"/>
              </a:rPr>
              <a:t>Gemfire</a:t>
            </a:r>
            <a:r>
              <a:rPr lang="en-US" sz="2000" dirty="0"/>
              <a:t> and </a:t>
            </a:r>
            <a:r>
              <a:rPr lang="en-US" sz="2000" dirty="0">
                <a:hlinkClick r:id="rId4"/>
              </a:rPr>
              <a:t>Spring Data </a:t>
            </a:r>
            <a:r>
              <a:rPr lang="en-US" sz="2000" dirty="0" err="1">
                <a:hlinkClick r:id="rId4"/>
              </a:rPr>
              <a:t>MongoDB</a:t>
            </a:r>
            <a:r>
              <a:rPr lang="en-US" sz="2000" dirty="0"/>
              <a:t> as backend data stores, but those are not part of this guide</a:t>
            </a:r>
            <a:r>
              <a:rPr lang="en-US" sz="2000" dirty="0" smtClean="0"/>
              <a:t>.</a:t>
            </a:r>
          </a:p>
          <a:p>
            <a:pPr eaLnBrk="1" fontAlgn="t" hangingPunct="1"/>
            <a:r>
              <a:rPr lang="en-US" sz="2000" dirty="0" smtClean="0"/>
              <a:t> </a:t>
            </a:r>
            <a:r>
              <a:rPr lang="en-US" sz="2000" dirty="0"/>
              <a:t>hypermedia-based </a:t>
            </a:r>
            <a:r>
              <a:rPr lang="en-US" sz="2000" dirty="0" err="1"/>
              <a:t>RESTful</a:t>
            </a:r>
            <a:r>
              <a:rPr lang="en-US" sz="2000" dirty="0"/>
              <a:t> front end with little effort, you might want to read </a:t>
            </a:r>
            <a:r>
              <a:rPr lang="en-US" sz="2000" dirty="0">
                <a:hlinkClick r:id="rId5"/>
              </a:rPr>
              <a:t>Accessing JPA Data with REST</a:t>
            </a:r>
            <a:r>
              <a:rPr lang="en-US" sz="2000" dirty="0" smtClean="0"/>
              <a:t>.</a:t>
            </a:r>
          </a:p>
          <a:p>
            <a:r>
              <a:rPr lang="en-US" sz="2000" dirty="0"/>
              <a:t>Spring Data REST</a:t>
            </a:r>
          </a:p>
          <a:p>
            <a:r>
              <a:rPr lang="en-US" sz="2000" dirty="0"/>
              <a:t>Spring Data REST is part of the umbrella </a:t>
            </a:r>
            <a:r>
              <a:rPr lang="en-US" sz="2000" dirty="0">
                <a:hlinkClick r:id="rId6"/>
              </a:rPr>
              <a:t>Spring Data</a:t>
            </a:r>
            <a:r>
              <a:rPr lang="en-US" sz="2000" dirty="0"/>
              <a:t> project and </a:t>
            </a:r>
            <a:r>
              <a:rPr lang="en-US" sz="2000" b="1" dirty="0"/>
              <a:t>makes it easy to build hypermedia-driven REST web services on top of Spring Data repositories.</a:t>
            </a:r>
          </a:p>
          <a:p>
            <a:pPr eaLnBrk="1" fontAlgn="t" hangingPunct="1"/>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r>
              <a:rPr lang="en-US" sz="2000" dirty="0"/>
              <a:t>Exposes a discoverable REST API for your domain model using HAL as media type.</a:t>
            </a:r>
          </a:p>
          <a:p>
            <a:r>
              <a:rPr lang="en-US" sz="2000" dirty="0"/>
              <a:t>Exposes </a:t>
            </a:r>
            <a:r>
              <a:rPr lang="en-US" sz="2000" dirty="0">
                <a:hlinkClick r:id="rId7"/>
              </a:rPr>
              <a:t>collection, item and association resources</a:t>
            </a:r>
            <a:r>
              <a:rPr lang="en-US" sz="2000" dirty="0"/>
              <a:t> representing your model.</a:t>
            </a:r>
          </a:p>
          <a:p>
            <a:r>
              <a:rPr lang="en-US" sz="2000" dirty="0"/>
              <a:t>Supports pagination via </a:t>
            </a:r>
            <a:r>
              <a:rPr lang="en-US" sz="2000" dirty="0">
                <a:hlinkClick r:id="rId8"/>
              </a:rPr>
              <a:t>navigational links</a:t>
            </a:r>
            <a:r>
              <a:rPr lang="en-US" sz="2000" dirty="0"/>
              <a:t>.</a:t>
            </a:r>
          </a:p>
          <a:p>
            <a:r>
              <a:rPr lang="en-US" sz="2000" dirty="0"/>
              <a:t>Allows to dynamically filter collection resources.</a:t>
            </a:r>
          </a:p>
          <a:p>
            <a:r>
              <a:rPr lang="en-US" sz="2000" dirty="0"/>
              <a:t>Exposes dedicated </a:t>
            </a:r>
            <a:r>
              <a:rPr lang="en-US" sz="2000" dirty="0">
                <a:hlinkClick r:id="rId9"/>
              </a:rPr>
              <a:t>search resources for query methods</a:t>
            </a:r>
            <a:r>
              <a:rPr lang="en-US" sz="2000" dirty="0"/>
              <a:t> defined in your repositories.</a:t>
            </a:r>
          </a:p>
          <a:p>
            <a:r>
              <a:rPr lang="en-US" sz="2000" dirty="0"/>
              <a:t>Allows to </a:t>
            </a:r>
            <a:r>
              <a:rPr lang="en-US" sz="2000" dirty="0">
                <a:hlinkClick r:id="rId10"/>
              </a:rPr>
              <a:t>hook into the handling of REST requests</a:t>
            </a:r>
            <a:r>
              <a:rPr lang="en-US" sz="2000" dirty="0"/>
              <a:t> by handling Spring </a:t>
            </a:r>
            <a:r>
              <a:rPr lang="en-US" sz="2000" dirty="0" err="1"/>
              <a:t>ApplicationEvents</a:t>
            </a:r>
            <a:r>
              <a:rPr lang="en-US" sz="2000" dirty="0"/>
              <a:t>.</a:t>
            </a:r>
          </a:p>
          <a:p>
            <a:r>
              <a:rPr lang="en-US" sz="2000" dirty="0">
                <a:hlinkClick r:id="rId11"/>
              </a:rPr>
              <a:t>Exposes metadata</a:t>
            </a:r>
            <a:r>
              <a:rPr lang="en-US" sz="2000" dirty="0"/>
              <a:t> about the model discovered as ALPS and JSON Schema.</a:t>
            </a:r>
          </a:p>
          <a:p>
            <a:r>
              <a:rPr lang="en-US" sz="2000" dirty="0"/>
              <a:t>Allows to define client specific representations through </a:t>
            </a:r>
            <a:r>
              <a:rPr lang="en-US" sz="2000" dirty="0">
                <a:hlinkClick r:id="rId12"/>
              </a:rPr>
              <a:t>projections</a:t>
            </a:r>
            <a:r>
              <a:rPr lang="en-US" sz="2000" dirty="0"/>
              <a:t>.</a:t>
            </a:r>
          </a:p>
          <a:p>
            <a:r>
              <a:rPr lang="en-US" sz="2000" dirty="0"/>
              <a:t>Ships a customized variant of the </a:t>
            </a:r>
            <a:r>
              <a:rPr lang="en-US" sz="2000" dirty="0">
                <a:hlinkClick r:id="rId13"/>
              </a:rPr>
              <a:t>HAL Browser</a:t>
            </a:r>
            <a:r>
              <a:rPr lang="en-US" sz="2000" dirty="0"/>
              <a:t> to leverage the exposed metadata.</a:t>
            </a:r>
          </a:p>
          <a:p>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r>
              <a:rPr lang="en-US" sz="2000" dirty="0"/>
              <a:t>Allows </a:t>
            </a:r>
            <a:r>
              <a:rPr lang="en-US" sz="2000" dirty="0">
                <a:hlinkClick r:id="rId14"/>
              </a:rPr>
              <a:t>advanced customizations</a:t>
            </a:r>
            <a:r>
              <a:rPr lang="en-US" sz="2000" dirty="0"/>
              <a:t>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endParaRPr lang="en-US" sz="3600" dirty="0" smtClean="0">
              <a:hlinkClick r:id="rId2"/>
            </a:endParaRPr>
          </a:p>
          <a:p>
            <a:r>
              <a:rPr lang="en-US" sz="3600" dirty="0" err="1"/>
              <a:t>Docker</a:t>
            </a:r>
            <a:r>
              <a:rPr lang="en-US" sz="3600" dirty="0"/>
              <a:t> Hub provides the following major features:</a:t>
            </a:r>
          </a:p>
          <a:p>
            <a:pPr lvl="1"/>
            <a:r>
              <a:rPr lang="en-US" sz="3600" dirty="0" smtClean="0"/>
              <a:t>Image repositories: finding</a:t>
            </a:r>
            <a:r>
              <a:rPr lang="en-US" sz="3600" dirty="0" smtClean="0"/>
              <a:t>,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strike="sngStrike" dirty="0" err="1" smtClean="0"/>
              <a:t>transactional</a:t>
            </a:r>
            <a:r>
              <a:rPr lang="it-IT" strike="sngStrike" dirty="0" smtClean="0"/>
              <a:t> </a:t>
            </a:r>
            <a:r>
              <a:rPr lang="it-IT" strike="sngStrike" dirty="0" err="1" smtClean="0"/>
              <a:t>issues</a:t>
            </a:r>
            <a:r>
              <a:rPr lang="it-IT" dirty="0" smtClean="0"/>
              <a:t/>
            </a:r>
            <a:br>
              <a:rPr lang="it-IT" dirty="0" smtClean="0"/>
            </a:br>
            <a:r>
              <a:rPr lang="it-IT" dirty="0" smtClean="0"/>
              <a:t>data </a:t>
            </a:r>
            <a:r>
              <a:rPr lang="it-IT" dirty="0" err="1" smtClean="0"/>
              <a:t>consistency</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it-IT" sz="3600" strike="sngStrike" dirty="0" smtClean="0"/>
              <a:t>Distributed data </a:t>
            </a:r>
            <a:r>
              <a:rPr lang="it-IT" sz="3600" strike="sngStrike" dirty="0" smtClean="0"/>
              <a:t>management</a:t>
            </a:r>
          </a:p>
          <a:p>
            <a:r>
              <a:rPr lang="en-US" sz="3600" dirty="0"/>
              <a:t>In 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architecture</a:t>
            </a:r>
            <a:r>
              <a:rPr lang="it-IT" sz="3600" strike="sngStrike" dirty="0"/>
              <a:t> </a:t>
            </a:r>
            <a:r>
              <a:rPr lang="it-IT" sz="3600" strike="sngStrike" dirty="0" err="1"/>
              <a:t>makes</a:t>
            </a:r>
            <a:r>
              <a:rPr lang="it-IT" sz="3600" strike="sngStrike" dirty="0"/>
              <a:t> </a:t>
            </a:r>
            <a:r>
              <a:rPr lang="it-IT" sz="3600" strike="sngStrike" dirty="0" smtClean="0"/>
              <a:t>data </a:t>
            </a:r>
            <a:r>
              <a:rPr lang="it-IT" sz="3600" strike="sngStrike" dirty="0" err="1"/>
              <a:t>access</a:t>
            </a:r>
            <a:r>
              <a:rPr lang="it-IT" sz="3600" strike="sngStrike" dirty="0"/>
              <a:t> </a:t>
            </a:r>
            <a:r>
              <a:rPr lang="it-IT" sz="3600" strike="sngStrike" dirty="0" err="1"/>
              <a:t>become</a:t>
            </a:r>
            <a:r>
              <a:rPr lang="it-IT" sz="3600" strike="sngStrike" dirty="0"/>
              <a:t> more </a:t>
            </a:r>
            <a:r>
              <a:rPr lang="it-IT" sz="3600" strike="sngStrike" dirty="0" err="1"/>
              <a:t>complex</a:t>
            </a:r>
            <a:r>
              <a:rPr lang="it-IT" sz="3600" strike="sngStrike" dirty="0"/>
              <a:t> </a:t>
            </a:r>
            <a:r>
              <a:rPr lang="it-IT" sz="3600" dirty="0" smtClean="0"/>
              <a:t>. </a:t>
            </a:r>
            <a:r>
              <a:rPr lang="it-IT" sz="3600" strike="sngStrike" dirty="0" err="1" smtClean="0"/>
              <a:t>Not</a:t>
            </a:r>
            <a:r>
              <a:rPr lang="it-IT" sz="3600" strike="sngStrike" dirty="0" smtClean="0"/>
              <a:t> </a:t>
            </a:r>
            <a:r>
              <a:rPr lang="it-IT" sz="3600" strike="sngStrike" dirty="0" err="1" smtClean="0"/>
              <a:t>only</a:t>
            </a:r>
            <a:r>
              <a:rPr lang="it-IT" sz="3600" strike="sngStrike" dirty="0" smtClean="0"/>
              <a:t> </a:t>
            </a:r>
            <a:r>
              <a:rPr lang="it-IT" sz="3600" strike="sngStrike" dirty="0" err="1" smtClean="0"/>
              <a:t>because</a:t>
            </a:r>
            <a:r>
              <a:rPr lang="it-IT" sz="3600" strike="sngStrike" dirty="0" smtClean="0"/>
              <a:t> the data </a:t>
            </a:r>
            <a:r>
              <a:rPr lang="it-IT" sz="3600" strike="sngStrike" dirty="0" err="1" smtClean="0"/>
              <a:t>access</a:t>
            </a:r>
            <a:r>
              <a:rPr lang="it-IT" sz="3600" strike="sngStrike" dirty="0" smtClean="0"/>
              <a:t> </a:t>
            </a:r>
            <a:r>
              <a:rPr lang="it-IT" sz="3600" strike="sngStrike" dirty="0" err="1" smtClean="0"/>
              <a:t>is</a:t>
            </a:r>
            <a:r>
              <a:rPr lang="it-IT" sz="3600" strike="sngStrike" dirty="0" smtClean="0"/>
              <a:t> private to </a:t>
            </a:r>
            <a:r>
              <a:rPr lang="it-IT" sz="3600" strike="sngStrike" dirty="0" err="1" smtClean="0"/>
              <a:t>each</a:t>
            </a:r>
            <a:r>
              <a:rPr lang="it-IT" sz="3600" strike="sngStrike" dirty="0" smtClean="0"/>
              <a:t> </a:t>
            </a:r>
            <a:r>
              <a:rPr lang="it-IT" sz="3600" strike="sngStrike" dirty="0" err="1" smtClean="0"/>
              <a:t>microservice</a:t>
            </a:r>
            <a:r>
              <a:rPr lang="it-IT" sz="3600" strike="sngStrike" dirty="0" smtClean="0"/>
              <a:t>(</a:t>
            </a:r>
            <a:r>
              <a:rPr lang="it-IT" sz="3600" strike="sngStrike" dirty="0" err="1" smtClean="0"/>
              <a:t>encasulation</a:t>
            </a:r>
            <a:r>
              <a:rPr lang="it-IT" sz="3600" strike="sngStrike" dirty="0" smtClean="0"/>
              <a:t>/</a:t>
            </a:r>
            <a:r>
              <a:rPr lang="it-IT" sz="3600" strike="sngStrike" dirty="0" err="1" smtClean="0"/>
              <a:t>loosely</a:t>
            </a:r>
            <a:r>
              <a:rPr lang="it-IT" sz="3600" strike="sngStrike" dirty="0" smtClean="0"/>
              <a:t> </a:t>
            </a:r>
            <a:r>
              <a:rPr lang="it-IT" sz="3600" strike="sngStrike" dirty="0" err="1" smtClean="0"/>
              <a:t>coupled</a:t>
            </a:r>
            <a:r>
              <a:rPr lang="it-IT" sz="3600" strike="sngStrike" dirty="0" smtClean="0"/>
              <a:t> -&gt; </a:t>
            </a:r>
            <a:r>
              <a:rPr lang="it-IT" sz="3600" strike="sngStrike" dirty="0" err="1" smtClean="0"/>
              <a:t>indipendent</a:t>
            </a:r>
            <a:r>
              <a:rPr lang="it-IT" sz="3600" strike="sngStrike" dirty="0" smtClean="0"/>
              <a:t> </a:t>
            </a:r>
            <a:r>
              <a:rPr lang="it-IT" sz="3600" strike="sngStrike" dirty="0" err="1" smtClean="0"/>
              <a:t>evolution</a:t>
            </a:r>
            <a:r>
              <a:rPr lang="it-IT" sz="3600" strike="sngStrike" dirty="0" smtClean="0"/>
              <a:t>) </a:t>
            </a:r>
            <a:r>
              <a:rPr lang="it-IT" sz="3600" strike="sngStrike" dirty="0" err="1" smtClean="0"/>
              <a:t>but</a:t>
            </a:r>
            <a:r>
              <a:rPr lang="it-IT" sz="3600" strike="sngStrike" dirty="0" smtClean="0"/>
              <a:t> </a:t>
            </a:r>
            <a:r>
              <a:rPr lang="it-IT" sz="3600" strike="sngStrike" dirty="0" err="1" smtClean="0"/>
              <a:t>also</a:t>
            </a:r>
            <a:r>
              <a:rPr lang="it-IT" sz="3600" strike="sngStrike" dirty="0" smtClean="0"/>
              <a:t> </a:t>
            </a:r>
            <a:r>
              <a:rPr lang="it-IT" sz="3600" strike="sngStrike" dirty="0" err="1" smtClean="0"/>
              <a:t>because</a:t>
            </a:r>
            <a:r>
              <a:rPr lang="it-IT" sz="3600" strike="sngStrike" dirty="0" smtClean="0"/>
              <a:t> of the use of </a:t>
            </a:r>
            <a:r>
              <a:rPr lang="it-IT" sz="3600" strike="sngStrike" dirty="0" err="1" smtClean="0"/>
              <a:t>different</a:t>
            </a:r>
            <a:r>
              <a:rPr lang="it-IT" sz="3600" strike="sngStrike" dirty="0" smtClean="0"/>
              <a:t> </a:t>
            </a:r>
            <a:r>
              <a:rPr lang="it-IT" sz="3600" strike="sngStrike" dirty="0" err="1" smtClean="0"/>
              <a:t>dabase</a:t>
            </a:r>
            <a:r>
              <a:rPr lang="it-IT" sz="3600" strike="sngStrike" dirty="0" smtClean="0"/>
              <a:t> </a:t>
            </a:r>
            <a:r>
              <a:rPr lang="it-IT" sz="3600" strike="sngStrike" dirty="0" err="1" smtClean="0"/>
              <a:t>used</a:t>
            </a:r>
            <a:r>
              <a:rPr lang="it-IT" sz="3600" strike="sngStrike" dirty="0" smtClean="0"/>
              <a:t> by </a:t>
            </a:r>
            <a:r>
              <a:rPr lang="it-IT" sz="3600" strike="sngStrike" dirty="0" err="1" smtClean="0"/>
              <a:t>microservices</a:t>
            </a:r>
            <a:r>
              <a:rPr lang="it-IT" sz="3600" strike="sngStrike" dirty="0" smtClean="0"/>
              <a:t>. </a:t>
            </a:r>
            <a:endParaRPr lang="it-IT" sz="3600" strike="sngStrike" dirty="0" smtClean="0"/>
          </a:p>
          <a:p>
            <a:pPr marL="0" indent="0">
              <a:buNone/>
            </a:pPr>
            <a:r>
              <a:rPr lang="it-IT" sz="3600" strike="sngStrike" dirty="0" smtClean="0"/>
              <a:t>So </a:t>
            </a:r>
            <a:r>
              <a:rPr lang="it-IT" sz="3600" strike="sngStrike" dirty="0" err="1" smtClean="0"/>
              <a:t>what</a:t>
            </a:r>
            <a:r>
              <a:rPr lang="it-IT" sz="3600" strike="sngStrike" dirty="0" smtClean="0"/>
              <a:t> </a:t>
            </a:r>
            <a:r>
              <a:rPr lang="it-IT" sz="3600" strike="sngStrike" dirty="0" err="1" smtClean="0"/>
              <a:t>could</a:t>
            </a:r>
            <a:r>
              <a:rPr lang="it-IT" sz="3600" strike="sngStrike" dirty="0" smtClean="0"/>
              <a:t> be </a:t>
            </a:r>
            <a:r>
              <a:rPr lang="it-IT" sz="3600" strike="sngStrike" dirty="0" smtClean="0"/>
              <a:t>the way to </a:t>
            </a:r>
            <a:r>
              <a:rPr lang="it-IT" sz="3600" strike="sngStrike" dirty="0" err="1" smtClean="0"/>
              <a:t>m</a:t>
            </a:r>
            <a:r>
              <a:rPr lang="it-IT" sz="3600" strike="sngStrike" dirty="0" err="1" smtClean="0"/>
              <a:t>aintain</a:t>
            </a:r>
            <a:r>
              <a:rPr lang="it-IT" sz="3600" strike="sngStrike" dirty="0" smtClean="0"/>
              <a:t> </a:t>
            </a:r>
            <a:r>
              <a:rPr lang="it-IT" sz="3600" strike="sngStrike" dirty="0" smtClean="0"/>
              <a:t>data </a:t>
            </a:r>
            <a:r>
              <a:rPr lang="it-IT" sz="3600" strike="sngStrike" dirty="0" err="1" smtClean="0"/>
              <a:t>consistency</a:t>
            </a:r>
            <a:r>
              <a:rPr lang="it-IT" sz="3600" strike="sngStrike" dirty="0" smtClean="0"/>
              <a:t> </a:t>
            </a:r>
            <a:r>
              <a:rPr lang="it-IT" sz="3600" strike="sngStrike" dirty="0" err="1" smtClean="0"/>
              <a:t>across</a:t>
            </a:r>
            <a:r>
              <a:rPr lang="it-IT" sz="3600" strike="sngStrike" dirty="0" smtClean="0"/>
              <a:t> </a:t>
            </a:r>
            <a:r>
              <a:rPr lang="it-IT" sz="3600" strike="sngStrike" dirty="0" err="1" smtClean="0"/>
              <a:t>microservices</a:t>
            </a:r>
            <a:r>
              <a:rPr lang="it-IT" sz="3600" strike="sngStrike" dirty="0" smtClean="0"/>
              <a:t>?  </a:t>
            </a:r>
            <a:r>
              <a:rPr lang="it-IT" sz="3600" strike="sngStrike" dirty="0" smtClean="0"/>
              <a:t>(by </a:t>
            </a:r>
            <a:r>
              <a:rPr lang="it-IT" sz="3600" strike="sngStrike" dirty="0" err="1" smtClean="0"/>
              <a:t>exchanging</a:t>
            </a:r>
            <a:r>
              <a:rPr lang="it-IT" sz="3600" strike="sngStrike" dirty="0" smtClean="0"/>
              <a:t> </a:t>
            </a:r>
            <a:r>
              <a:rPr lang="it-IT" sz="3600" strike="sngStrike" dirty="0" err="1" smtClean="0"/>
              <a:t>events</a:t>
            </a:r>
            <a:r>
              <a:rPr lang="it-IT" sz="3600" strike="sngStrike" dirty="0" smtClean="0"/>
              <a:t>)</a:t>
            </a:r>
          </a:p>
          <a:p>
            <a:pPr marL="0" indent="0">
              <a:buNone/>
            </a:pPr>
            <a:r>
              <a:rPr lang="en-US" sz="3600" strike="sngStrike" dirty="0" smtClean="0"/>
              <a:t>Having applied the</a:t>
            </a:r>
            <a:r>
              <a:rPr lang="en-US" sz="3600" strike="sngStrike" dirty="0"/>
              <a:t> </a:t>
            </a:r>
            <a:r>
              <a:rPr lang="en-US" sz="3600" u="sng" strike="sngStrike" dirty="0">
                <a:hlinkClick r:id="rId2"/>
              </a:rPr>
              <a:t>Database per Service</a:t>
            </a:r>
            <a:r>
              <a:rPr lang="en-US" sz="3600" strike="sngStrike" dirty="0"/>
              <a:t> pattern</a:t>
            </a:r>
            <a:r>
              <a:rPr lang="en-US" sz="3600" dirty="0"/>
              <a:t>. </a:t>
            </a:r>
            <a:r>
              <a:rPr lang="en-US" sz="3600" dirty="0" smtClean="0"/>
              <a:t> </a:t>
            </a:r>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a:t>
            </a:r>
            <a:r>
              <a:rPr lang="en-US" sz="3600" dirty="0" smtClean="0"/>
              <a:t>event-driven approach.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transactions</a:t>
            </a:r>
            <a:endParaRPr lang="it-IT" sz="3600" dirty="0"/>
          </a:p>
          <a:p>
            <a:r>
              <a:rPr lang="en-US" sz="3600" dirty="0"/>
              <a:t>This solution has the following drawbacks:</a:t>
            </a:r>
            <a:endParaRPr lang="it-IT" sz="3600" dirty="0"/>
          </a:p>
          <a:p>
            <a:pPr lvl="1"/>
            <a:r>
              <a:rPr lang="en-US" sz="3600" dirty="0" smtClean="0"/>
              <a:t>A more complex programming model</a:t>
            </a:r>
            <a:endParaRPr lang="en-US" sz="3600" dirty="0" smtClean="0"/>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pPr marL="419100" lvl="1" indent="0">
              <a:buNone/>
            </a:pPr>
            <a:r>
              <a:rPr lang="it-IT" sz="3600" strike="sngStrike" dirty="0" err="1"/>
              <a:t>This</a:t>
            </a:r>
            <a:r>
              <a:rPr lang="it-IT" sz="3600" strike="sngStrike" dirty="0"/>
              <a:t> last </a:t>
            </a:r>
            <a:r>
              <a:rPr lang="it-IT" sz="3600" strike="sngStrike" dirty="0" err="1"/>
              <a:t>aspect</a:t>
            </a:r>
            <a:r>
              <a:rPr lang="it-IT" sz="3600" strike="sngStrike" dirty="0"/>
              <a:t> </a:t>
            </a:r>
            <a:r>
              <a:rPr lang="it-IT" sz="3600" strike="sngStrike" dirty="0" err="1"/>
              <a:t>could</a:t>
            </a:r>
            <a:r>
              <a:rPr lang="it-IT" sz="3600" strike="sngStrike" dirty="0"/>
              <a:t> be mitigate</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smtClean="0"/>
              <a:t>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a:t>
            </a:r>
            <a:r>
              <a:rPr lang="it-IT" dirty="0" smtClean="0"/>
              <a:t>of </a:t>
            </a:r>
            <a:r>
              <a:rPr lang="it-IT" dirty="0" smtClean="0"/>
              <a:t>a base </a:t>
            </a:r>
            <a:r>
              <a:rPr lang="it-IT" dirty="0" smtClean="0"/>
              <a:t>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t>
            </a:r>
            <a:r>
              <a:rPr lang="it-IT" dirty="0" smtClean="0"/>
              <a:t>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a:t>
            </a:r>
            <a:r>
              <a:rPr lang="it-IT" dirty="0" smtClean="0"/>
              <a:t>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smtClean="0"/>
              <a:t>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t>
            </a:r>
            <a:r>
              <a:rPr lang="it-IT" dirty="0" smtClean="0"/>
              <a:t>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a:t>
            </a:r>
            <a:r>
              <a:rPr lang="it-IT" dirty="0" smtClean="0"/>
              <a:t>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endParaRPr lang="it-IT" dirty="0" smtClean="0"/>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strike="sngStrike" dirty="0" smtClean="0"/>
              <a:t>Having applied the</a:t>
            </a:r>
            <a:r>
              <a:rPr lang="en-US" sz="3200" strike="sngStrike" dirty="0"/>
              <a:t> </a:t>
            </a:r>
            <a:r>
              <a:rPr lang="en-US" sz="3200" u="sng" strike="sngStrike" dirty="0">
                <a:hlinkClick r:id="rId2"/>
              </a:rPr>
              <a:t>Database per Service</a:t>
            </a:r>
            <a:r>
              <a:rPr lang="en-US" sz="3200" strike="sngStrike" dirty="0"/>
              <a:t> pattern. Each service has its own database. Some business transactions, however, span multiple service so you need a mechanism to ensure data consistency across services</a:t>
            </a:r>
            <a:r>
              <a:rPr lang="en-US" sz="3200" strike="sngStrike" dirty="0" smtClean="0"/>
              <a:t>.</a:t>
            </a:r>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smtClean="0"/>
              <a:t>message</a:t>
            </a:r>
            <a:r>
              <a:rPr lang="it-IT" dirty="0" smtClean="0"/>
              <a:t> broker </a:t>
            </a:r>
            <a:br>
              <a:rPr lang="it-IT" dirty="0" smtClean="0"/>
            </a:br>
            <a:r>
              <a:rPr lang="it-IT" dirty="0" smtClean="0"/>
              <a:t>Apache </a:t>
            </a:r>
            <a:r>
              <a:rPr lang="it-IT" dirty="0" smtClean="0"/>
              <a:t>Kafka</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endParaRPr lang="en-US" sz="2800" dirty="0"/>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strike="sngStrike" dirty="0"/>
              <a:t>In Kafka, a </a:t>
            </a:r>
            <a:r>
              <a:rPr lang="it-IT" sz="2800" i="1" strike="sngStrike" dirty="0" err="1"/>
              <a:t>topic</a:t>
            </a:r>
            <a:r>
              <a:rPr lang="it-IT" sz="2800" strike="sngStrike" dirty="0"/>
              <a:t> </a:t>
            </a:r>
            <a:r>
              <a:rPr lang="it-IT" sz="2800" strike="sngStrike" dirty="0" err="1"/>
              <a:t>is</a:t>
            </a:r>
            <a:r>
              <a:rPr lang="it-IT" sz="2800" strike="sngStrike" dirty="0"/>
              <a:t> a </a:t>
            </a:r>
            <a:r>
              <a:rPr lang="it-IT" sz="2800" strike="sngStrike" dirty="0" err="1"/>
              <a:t>category</a:t>
            </a:r>
            <a:r>
              <a:rPr lang="it-IT" sz="2800" strike="sngStrike" dirty="0"/>
              <a:t>, </a:t>
            </a:r>
            <a:r>
              <a:rPr lang="it-IT" sz="2800" strike="sngStrike" dirty="0" err="1"/>
              <a:t>similar</a:t>
            </a:r>
            <a:r>
              <a:rPr lang="it-IT" sz="2800" strike="sngStrike" dirty="0"/>
              <a:t> to a JMS </a:t>
            </a:r>
            <a:r>
              <a:rPr lang="it-IT" sz="2800" strike="sngStrike" dirty="0" err="1"/>
              <a:t>destination</a:t>
            </a:r>
            <a:r>
              <a:rPr lang="it-IT" sz="2800" strike="sngStrike" dirty="0"/>
              <a:t> or </a:t>
            </a:r>
            <a:r>
              <a:rPr lang="it-IT" sz="2800" strike="sngStrike" dirty="0" err="1"/>
              <a:t>both</a:t>
            </a:r>
            <a:r>
              <a:rPr lang="it-IT" sz="2800" strike="sngStrike" dirty="0"/>
              <a:t> an AMQP </a:t>
            </a:r>
            <a:r>
              <a:rPr lang="it-IT" sz="2800" strike="sngStrike" dirty="0" err="1"/>
              <a:t>exchange</a:t>
            </a:r>
            <a:r>
              <a:rPr lang="it-IT" sz="2800" strike="sngStrike" dirty="0"/>
              <a:t> and </a:t>
            </a:r>
            <a:r>
              <a:rPr lang="it-IT" sz="2800" strike="sngStrike" dirty="0" err="1"/>
              <a:t>queue</a:t>
            </a:r>
            <a:r>
              <a:rPr lang="it-IT" sz="2800" strike="sngStrike" dirty="0"/>
              <a:t>. </a:t>
            </a:r>
            <a:r>
              <a:rPr lang="it-IT" sz="2800" strike="sngStrike" dirty="0" err="1"/>
              <a:t>Topics</a:t>
            </a:r>
            <a:r>
              <a:rPr lang="it-IT" sz="2800" strike="sngStrike" dirty="0"/>
              <a:t> are </a:t>
            </a:r>
            <a:r>
              <a:rPr lang="it-IT" sz="2800" strike="sngStrike" dirty="0" err="1"/>
              <a:t>partitioned</a:t>
            </a:r>
            <a:r>
              <a:rPr lang="it-IT" sz="2800" strike="sngStrike" dirty="0"/>
              <a:t>, and the </a:t>
            </a:r>
            <a:r>
              <a:rPr lang="it-IT" sz="2800" strike="sngStrike" dirty="0" err="1"/>
              <a:t>choice</a:t>
            </a:r>
            <a:r>
              <a:rPr lang="it-IT" sz="2800" strike="sngStrike" dirty="0"/>
              <a:t> of </a:t>
            </a:r>
            <a:r>
              <a:rPr lang="it-IT" sz="2800" strike="sngStrike" dirty="0" err="1"/>
              <a:t>which</a:t>
            </a:r>
            <a:r>
              <a:rPr lang="it-IT" sz="2800" strike="sngStrike" dirty="0"/>
              <a:t> of a </a:t>
            </a:r>
            <a:r>
              <a:rPr lang="it-IT" sz="2800" strike="sngStrike" dirty="0" err="1"/>
              <a:t>topic’s</a:t>
            </a:r>
            <a:r>
              <a:rPr lang="it-IT" sz="2800" strike="sngStrike" dirty="0"/>
              <a:t> </a:t>
            </a:r>
            <a:r>
              <a:rPr lang="it-IT" sz="2800" strike="sngStrike" dirty="0" err="1"/>
              <a:t>partition</a:t>
            </a:r>
            <a:r>
              <a:rPr lang="it-IT" sz="2800" strike="sngStrike" dirty="0"/>
              <a:t> a message </a:t>
            </a:r>
            <a:r>
              <a:rPr lang="it-IT" sz="2800" strike="sngStrike" dirty="0" err="1"/>
              <a:t>should</a:t>
            </a:r>
            <a:r>
              <a:rPr lang="it-IT" sz="2800" strike="sngStrike" dirty="0"/>
              <a:t> be </a:t>
            </a:r>
            <a:r>
              <a:rPr lang="it-IT" sz="2800" strike="sngStrike" dirty="0" err="1"/>
              <a:t>sent</a:t>
            </a:r>
            <a:r>
              <a:rPr lang="it-IT" sz="2800" strike="sngStrike" dirty="0"/>
              <a:t> to </a:t>
            </a:r>
            <a:r>
              <a:rPr lang="it-IT" sz="2800" strike="sngStrike" dirty="0" err="1"/>
              <a:t>is</a:t>
            </a:r>
            <a:r>
              <a:rPr lang="it-IT" sz="2800" strike="sngStrike" dirty="0"/>
              <a:t> made by the message producer. </a:t>
            </a:r>
            <a:r>
              <a:rPr lang="it-IT" sz="2800" strike="sngStrike" dirty="0" err="1"/>
              <a:t>Each</a:t>
            </a:r>
            <a:r>
              <a:rPr lang="it-IT" sz="2800" strike="sngStrike" dirty="0"/>
              <a:t> message in the </a:t>
            </a:r>
            <a:r>
              <a:rPr lang="it-IT" sz="2800" strike="sngStrike" dirty="0" err="1"/>
              <a:t>partition</a:t>
            </a:r>
            <a:r>
              <a:rPr lang="it-IT" sz="2800" strike="sngStrike" dirty="0"/>
              <a:t> </a:t>
            </a:r>
            <a:r>
              <a:rPr lang="it-IT" sz="2800" strike="sngStrike" dirty="0" err="1"/>
              <a:t>is</a:t>
            </a:r>
            <a:r>
              <a:rPr lang="it-IT" sz="2800" strike="sngStrike" dirty="0"/>
              <a:t> </a:t>
            </a:r>
            <a:r>
              <a:rPr lang="it-IT" sz="2800" strike="sngStrike" dirty="0" err="1"/>
              <a:t>assigned</a:t>
            </a:r>
            <a:r>
              <a:rPr lang="it-IT" sz="2800" strike="sngStrike" dirty="0"/>
              <a:t> a </a:t>
            </a:r>
            <a:r>
              <a:rPr lang="it-IT" sz="2800" strike="sngStrike" dirty="0" err="1"/>
              <a:t>unique</a:t>
            </a:r>
            <a:r>
              <a:rPr lang="it-IT" sz="2800" strike="sngStrike" dirty="0"/>
              <a:t> </a:t>
            </a:r>
            <a:r>
              <a:rPr lang="it-IT" sz="2800" strike="sngStrike" dirty="0" err="1"/>
              <a:t>sequenced</a:t>
            </a:r>
            <a:r>
              <a:rPr lang="it-IT" sz="2800" strike="sngStrike" dirty="0"/>
              <a:t> ID, </a:t>
            </a:r>
            <a:r>
              <a:rPr lang="it-IT" sz="2800" strike="sngStrike" dirty="0" err="1"/>
              <a:t>its</a:t>
            </a:r>
            <a:r>
              <a:rPr lang="it-IT" sz="2800" strike="sngStrike" dirty="0"/>
              <a:t> </a:t>
            </a:r>
            <a:r>
              <a:rPr lang="it-IT" sz="2800" i="1" strike="sngStrike" dirty="0"/>
              <a:t>offset</a:t>
            </a:r>
            <a:r>
              <a:rPr lang="it-IT" sz="2800" strike="sngStrike" dirty="0"/>
              <a:t>. More </a:t>
            </a:r>
            <a:r>
              <a:rPr lang="it-IT" sz="2800" strike="sngStrike" dirty="0" err="1"/>
              <a:t>partitions</a:t>
            </a:r>
            <a:r>
              <a:rPr lang="it-IT" sz="2800" strike="sngStrike" dirty="0"/>
              <a:t> </a:t>
            </a:r>
            <a:r>
              <a:rPr lang="it-IT" sz="2800" strike="sngStrike" dirty="0" err="1"/>
              <a:t>allow</a:t>
            </a:r>
            <a:r>
              <a:rPr lang="it-IT" sz="2800" strike="sngStrike" dirty="0"/>
              <a:t> </a:t>
            </a:r>
            <a:r>
              <a:rPr lang="it-IT" sz="2800" strike="sngStrike" dirty="0" err="1"/>
              <a:t>greater</a:t>
            </a:r>
            <a:r>
              <a:rPr lang="it-IT" sz="2800" strike="sngStrike" dirty="0"/>
              <a:t> </a:t>
            </a:r>
            <a:r>
              <a:rPr lang="it-IT" sz="2800" strike="sngStrike" dirty="0" err="1"/>
              <a:t>parallelism</a:t>
            </a:r>
            <a:r>
              <a:rPr lang="it-IT" sz="2800" strike="sngStrike" dirty="0"/>
              <a:t> for </a:t>
            </a:r>
            <a:r>
              <a:rPr lang="it-IT" sz="2800" strike="sngStrike" dirty="0" err="1"/>
              <a:t>consumption</a:t>
            </a:r>
            <a:r>
              <a:rPr lang="it-IT" sz="2800" strike="sngStrike" dirty="0"/>
              <a:t>, </a:t>
            </a:r>
            <a:r>
              <a:rPr lang="it-IT" sz="2800" strike="sngStrike" dirty="0" err="1"/>
              <a:t>but</a:t>
            </a:r>
            <a:r>
              <a:rPr lang="it-IT" sz="2800" strike="sngStrike" dirty="0"/>
              <a:t> </a:t>
            </a:r>
            <a:r>
              <a:rPr lang="it-IT" sz="2800" strike="sngStrike" dirty="0" err="1"/>
              <a:t>this</a:t>
            </a:r>
            <a:r>
              <a:rPr lang="it-IT" sz="2800" strike="sngStrike" dirty="0"/>
              <a:t> </a:t>
            </a:r>
            <a:r>
              <a:rPr lang="it-IT" sz="2800" strike="sngStrike" dirty="0" err="1"/>
              <a:t>will</a:t>
            </a:r>
            <a:r>
              <a:rPr lang="it-IT" sz="2800" strike="sngStrike" dirty="0"/>
              <a:t> </a:t>
            </a:r>
            <a:r>
              <a:rPr lang="it-IT" sz="2800" strike="sngStrike" dirty="0" err="1"/>
              <a:t>also</a:t>
            </a:r>
            <a:r>
              <a:rPr lang="it-IT" sz="2800" strike="sngStrike" dirty="0"/>
              <a:t> </a:t>
            </a:r>
            <a:r>
              <a:rPr lang="it-IT" sz="2800" strike="sngStrike" dirty="0" err="1"/>
              <a:t>result</a:t>
            </a:r>
            <a:r>
              <a:rPr lang="it-IT" sz="2800" strike="sngStrike" dirty="0"/>
              <a:t> in more </a:t>
            </a:r>
            <a:r>
              <a:rPr lang="it-IT" sz="2800" strike="sngStrike" dirty="0" err="1"/>
              <a:t>files</a:t>
            </a:r>
            <a:r>
              <a:rPr lang="it-IT" sz="2800" strike="sngStrike" dirty="0"/>
              <a:t> </a:t>
            </a:r>
            <a:r>
              <a:rPr lang="it-IT" sz="2800" strike="sngStrike" dirty="0" err="1"/>
              <a:t>across</a:t>
            </a:r>
            <a:r>
              <a:rPr lang="it-IT" sz="2800" strike="sngStrike"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strike="sngStrike" dirty="0"/>
              <a:t>Like </a:t>
            </a:r>
            <a:r>
              <a:rPr lang="it-IT" sz="2800" u="sng" strike="sngStrike" dirty="0">
                <a:hlinkClick r:id="rId2"/>
              </a:rPr>
              <a:t>Spring XD</a:t>
            </a:r>
            <a:r>
              <a:rPr lang="it-IT" sz="2800" strike="sngStrike" dirty="0"/>
              <a:t> and </a:t>
            </a:r>
            <a:r>
              <a:rPr lang="it-IT" sz="2800" strike="sngStrike" dirty="0" err="1"/>
              <a:t>numerous</a:t>
            </a:r>
            <a:r>
              <a:rPr lang="it-IT" sz="2800" strike="sngStrike" dirty="0"/>
              <a:t> </a:t>
            </a:r>
            <a:r>
              <a:rPr lang="it-IT" sz="2800" strike="sngStrike" dirty="0" err="1"/>
              <a:t>other</a:t>
            </a:r>
            <a:r>
              <a:rPr lang="it-IT" sz="2800" strike="sngStrike" dirty="0"/>
              <a:t> </a:t>
            </a:r>
            <a:r>
              <a:rPr lang="it-IT" sz="2800" strike="sngStrike" dirty="0" err="1"/>
              <a:t>distributed</a:t>
            </a:r>
            <a:r>
              <a:rPr lang="it-IT" sz="2800" strike="sngStrike" dirty="0"/>
              <a:t> </a:t>
            </a:r>
            <a:r>
              <a:rPr lang="it-IT" sz="2800" strike="sngStrike" dirty="0" err="1"/>
              <a:t>system</a:t>
            </a:r>
            <a:r>
              <a:rPr lang="it-IT" sz="2800" strike="sngStrike" dirty="0"/>
              <a:t>, </a:t>
            </a:r>
            <a:endParaRPr lang="it-IT" sz="2800" strike="sngStrike" dirty="0" smtClean="0"/>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 </a:t>
            </a:r>
            <a:r>
              <a:rPr lang="it-IT" sz="2800" dirty="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3"/>
              </a:rPr>
              <a:t>Spring </a:t>
            </a:r>
            <a:r>
              <a:rPr lang="it-IT" sz="2800" u="sng" strike="sngStrike" dirty="0" err="1">
                <a:hlinkClick r:id="rId3"/>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a:t>..).</a:t>
            </a:r>
          </a:p>
          <a:p>
            <a:r>
              <a:rPr lang="it-IT" sz="2800" strike="sngStrike" dirty="0" err="1"/>
              <a:t>Zookeeper</a:t>
            </a:r>
            <a:r>
              <a:rPr lang="it-IT" sz="2800" strike="sngStrike" dirty="0"/>
              <a:t> </a:t>
            </a:r>
            <a:r>
              <a:rPr lang="it-IT" sz="2800" strike="sngStrike" dirty="0" err="1"/>
              <a:t>is</a:t>
            </a:r>
            <a:r>
              <a:rPr lang="it-IT" sz="2800" strike="sngStrike" dirty="0"/>
              <a:t> </a:t>
            </a:r>
            <a:r>
              <a:rPr lang="it-IT" sz="2800" strike="sngStrike" dirty="0" err="1"/>
              <a:t>very</a:t>
            </a:r>
            <a:r>
              <a:rPr lang="it-IT" sz="2800" strike="sngStrike" dirty="0"/>
              <a:t> </a:t>
            </a:r>
            <a:r>
              <a:rPr lang="it-IT" sz="2800" strike="sngStrike" dirty="0" err="1"/>
              <a:t>present</a:t>
            </a:r>
            <a:r>
              <a:rPr lang="it-IT" sz="2800" strike="sngStrike" dirty="0"/>
              <a:t> in </a:t>
            </a:r>
            <a:r>
              <a:rPr lang="it-IT" sz="2800" strike="sngStrike" dirty="0" err="1"/>
              <a:t>your</a:t>
            </a:r>
            <a:r>
              <a:rPr lang="it-IT" sz="2800" strike="sngStrike" dirty="0"/>
              <a:t> </a:t>
            </a:r>
            <a:r>
              <a:rPr lang="it-IT" sz="2800" strike="sngStrike" dirty="0" err="1"/>
              <a:t>interactions</a:t>
            </a:r>
            <a:r>
              <a:rPr lang="it-IT" sz="2800" strike="sngStrike" dirty="0"/>
              <a:t> with Apache Kafka. Apache Kafka </a:t>
            </a:r>
            <a:r>
              <a:rPr lang="it-IT" sz="2800" strike="sngStrike" dirty="0" err="1"/>
              <a:t>has</a:t>
            </a:r>
            <a:r>
              <a:rPr lang="it-IT" sz="2800" strike="sngStrike" dirty="0"/>
              <a:t>, for </a:t>
            </a:r>
            <a:r>
              <a:rPr lang="it-IT" sz="2800" strike="sngStrike" dirty="0" err="1"/>
              <a:t>example</a:t>
            </a:r>
            <a:r>
              <a:rPr lang="it-IT" sz="2800" strike="sngStrike" dirty="0"/>
              <a:t>, </a:t>
            </a:r>
            <a:r>
              <a:rPr lang="it-IT" sz="2800" strike="sngStrike" dirty="0" err="1"/>
              <a:t>two</a:t>
            </a:r>
            <a:r>
              <a:rPr lang="it-IT" sz="2800" strike="sngStrike" dirty="0"/>
              <a:t> </a:t>
            </a:r>
            <a:r>
              <a:rPr lang="it-IT" sz="2800" strike="sngStrike" dirty="0" err="1"/>
              <a:t>different</a:t>
            </a:r>
            <a:r>
              <a:rPr lang="it-IT" sz="2800" strike="sngStrike" dirty="0"/>
              <a:t> </a:t>
            </a:r>
            <a:r>
              <a:rPr lang="it-IT" sz="2800" strike="sngStrike" dirty="0" err="1"/>
              <a:t>APIs</a:t>
            </a:r>
            <a:r>
              <a:rPr lang="it-IT" sz="2800" strike="sngStrike" dirty="0"/>
              <a:t> for </a:t>
            </a:r>
            <a:r>
              <a:rPr lang="it-IT" sz="2800" strike="sngStrike" dirty="0" err="1"/>
              <a:t>acting</a:t>
            </a:r>
            <a:r>
              <a:rPr lang="it-IT" sz="2800" strike="sngStrike" dirty="0"/>
              <a:t> </a:t>
            </a:r>
            <a:r>
              <a:rPr lang="it-IT" sz="2800" strike="sngStrike" dirty="0" err="1"/>
              <a:t>as</a:t>
            </a:r>
            <a:r>
              <a:rPr lang="it-IT" sz="2800" strike="sngStrike" dirty="0"/>
              <a:t> a consumer. The </a:t>
            </a:r>
            <a:r>
              <a:rPr lang="it-IT" sz="2800" strike="sngStrike" dirty="0" err="1"/>
              <a:t>higher</a:t>
            </a:r>
            <a:r>
              <a:rPr lang="it-IT" sz="2800" strike="sngStrike" dirty="0"/>
              <a:t> </a:t>
            </a:r>
            <a:r>
              <a:rPr lang="it-IT" sz="2800" strike="sngStrike" dirty="0" err="1"/>
              <a:t>level</a:t>
            </a:r>
            <a:r>
              <a:rPr lang="it-IT" sz="2800" strike="sngStrike" dirty="0"/>
              <a:t> API </a:t>
            </a:r>
            <a:r>
              <a:rPr lang="it-IT" sz="2800" strike="sngStrike" dirty="0" err="1"/>
              <a:t>is</a:t>
            </a:r>
            <a:r>
              <a:rPr lang="it-IT" sz="2800" strike="sngStrike" dirty="0"/>
              <a:t> </a:t>
            </a:r>
            <a:r>
              <a:rPr lang="it-IT" sz="2800" strike="sngStrike" dirty="0" err="1"/>
              <a:t>simpler</a:t>
            </a:r>
            <a:r>
              <a:rPr lang="it-IT" sz="2800" strike="sngStrike" dirty="0"/>
              <a:t> to </a:t>
            </a:r>
            <a:r>
              <a:rPr lang="it-IT" sz="2800" strike="sngStrike" dirty="0" err="1"/>
              <a:t>get</a:t>
            </a:r>
            <a:r>
              <a:rPr lang="it-IT" sz="2800" strike="sngStrike" dirty="0"/>
              <a:t> </a:t>
            </a:r>
            <a:r>
              <a:rPr lang="it-IT" sz="2800" strike="sngStrike" dirty="0" err="1"/>
              <a:t>started</a:t>
            </a:r>
            <a:r>
              <a:rPr lang="it-IT" sz="2800" strike="sngStrike" dirty="0"/>
              <a:t> with and </a:t>
            </a:r>
            <a:r>
              <a:rPr lang="it-IT" sz="2800" strike="sngStrike" dirty="0" err="1"/>
              <a:t>it</a:t>
            </a:r>
            <a:r>
              <a:rPr lang="it-IT" sz="2800" strike="sngStrike" dirty="0"/>
              <a:t> </a:t>
            </a:r>
            <a:r>
              <a:rPr lang="it-IT" sz="2800" strike="sngStrike" dirty="0" err="1"/>
              <a:t>handles</a:t>
            </a:r>
            <a:r>
              <a:rPr lang="it-IT" sz="2800" strike="sngStrike" dirty="0"/>
              <a:t> </a:t>
            </a:r>
            <a:r>
              <a:rPr lang="it-IT" sz="2800" strike="sngStrike" dirty="0" err="1"/>
              <a:t>all</a:t>
            </a:r>
            <a:r>
              <a:rPr lang="it-IT" sz="2800" strike="sngStrike" dirty="0"/>
              <a:t> the </a:t>
            </a:r>
            <a:r>
              <a:rPr lang="it-IT" sz="2800" strike="sngStrike" dirty="0" err="1"/>
              <a:t>nuances</a:t>
            </a:r>
            <a:r>
              <a:rPr lang="it-IT" sz="2800" strike="sngStrike" dirty="0"/>
              <a:t> of </a:t>
            </a:r>
            <a:r>
              <a:rPr lang="it-IT" sz="2800" strike="sngStrike" dirty="0" err="1"/>
              <a:t>handling</a:t>
            </a:r>
            <a:r>
              <a:rPr lang="it-IT" sz="2800" strike="sngStrike" dirty="0"/>
              <a:t> </a:t>
            </a:r>
            <a:r>
              <a:rPr lang="it-IT" sz="2800" strike="sngStrike" dirty="0" err="1"/>
              <a:t>partitioning</a:t>
            </a:r>
            <a:r>
              <a:rPr lang="it-IT" sz="2800" strike="sngStrike" dirty="0"/>
              <a:t> and so on. </a:t>
            </a:r>
            <a:r>
              <a:rPr lang="it-IT" sz="2800" strike="sngStrike" dirty="0" err="1"/>
              <a:t>It</a:t>
            </a:r>
            <a:r>
              <a:rPr lang="it-IT" sz="2800" strike="sngStrike" dirty="0"/>
              <a:t> </a:t>
            </a:r>
            <a:r>
              <a:rPr lang="it-IT" sz="2800" strike="sngStrike" dirty="0" err="1"/>
              <a:t>will</a:t>
            </a:r>
            <a:r>
              <a:rPr lang="it-IT" sz="2800" strike="sngStrike" dirty="0"/>
              <a:t> </a:t>
            </a:r>
            <a:r>
              <a:rPr lang="it-IT" sz="2800" strike="sngStrike" dirty="0" err="1"/>
              <a:t>need</a:t>
            </a:r>
            <a:r>
              <a:rPr lang="it-IT" sz="2800" strike="sngStrike" dirty="0"/>
              <a:t> a </a:t>
            </a:r>
            <a:r>
              <a:rPr lang="it-IT" sz="2800" strike="sngStrike" dirty="0" err="1"/>
              <a:t>reference</a:t>
            </a:r>
            <a:r>
              <a:rPr lang="it-IT" sz="2800" strike="sngStrike" dirty="0"/>
              <a:t> to a </a:t>
            </a:r>
            <a:r>
              <a:rPr lang="it-IT" sz="2800" strike="sngStrike" dirty="0" err="1"/>
              <a:t>Zookeeper</a:t>
            </a:r>
            <a:r>
              <a:rPr lang="it-IT" sz="2800" strike="sngStrike" dirty="0"/>
              <a:t> </a:t>
            </a:r>
            <a:r>
              <a:rPr lang="it-IT" sz="2800" strike="sngStrike" dirty="0" err="1"/>
              <a:t>instance</a:t>
            </a:r>
            <a:r>
              <a:rPr lang="it-IT" sz="2800" strike="sngStrike" dirty="0"/>
              <a:t> to </a:t>
            </a:r>
            <a:r>
              <a:rPr lang="it-IT" sz="2800" strike="sngStrike" dirty="0" err="1"/>
              <a:t>keep</a:t>
            </a:r>
            <a:r>
              <a:rPr lang="it-IT" sz="2800" strike="sngStrike" dirty="0"/>
              <a:t> the </a:t>
            </a:r>
            <a:r>
              <a:rPr lang="it-IT" sz="2800" strike="sngStrike" dirty="0" err="1"/>
              <a:t>coordination</a:t>
            </a:r>
            <a:r>
              <a:rPr lang="it-IT" sz="2800" strike="sngStrike"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5417840"/>
            <a:ext cx="18434048" cy="6124754"/>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a:p>
          <a:p>
            <a:r>
              <a:rPr lang="it-IT" sz="2800" b="1" dirty="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a:solidFill>
                  <a:srgbClr val="00B050"/>
                </a:solidFill>
              </a:rPr>
              <a:t>input_not_confirm_topic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input_not_confirm_topic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671853" y="3325776"/>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71853" y="5856820"/>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6014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21763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publish</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8434048"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8434048" cy="8217634"/>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a:t>
            </a:r>
          </a:p>
          <a:p>
            <a:r>
              <a:rPr lang="it-IT" sz="2400" dirty="0">
                <a:latin typeface="Consolas"/>
              </a:rPr>
              <a:t/>
            </a:r>
            <a:br>
              <a:rPr lang="it-IT" sz="2400" dirty="0">
                <a:latin typeface="Consolas"/>
              </a:rPr>
            </a:br>
            <a:endParaRPr lang="it-IT" sz="2400" dirty="0">
              <a:latin typeface="Consolas"/>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586966"/>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latin typeface="Consolas"/>
              </a:rPr>
              <a:t>final</a:t>
            </a:r>
            <a:r>
              <a:rPr lang="it-IT" sz="2400" dirty="0">
                <a:latin typeface="Consolas"/>
              </a:rPr>
              <a:t> </a:t>
            </a:r>
            <a:r>
              <a:rPr lang="it-IT" sz="2400" dirty="0" err="1">
                <a:latin typeface="Consolas"/>
              </a:rPr>
              <a:t>SimpleDateFormat</a:t>
            </a:r>
            <a:r>
              <a:rPr lang="it-IT" sz="2400" dirty="0">
                <a:latin typeface="Consolas"/>
              </a:rPr>
              <a:t> </a:t>
            </a:r>
            <a:r>
              <a:rPr lang="it-IT" sz="2400" dirty="0" err="1">
                <a:latin typeface="Consolas"/>
              </a:rPr>
              <a:t>dateFormat</a:t>
            </a:r>
            <a:r>
              <a:rPr lang="it-IT" sz="2400" dirty="0">
                <a:latin typeface="Consolas"/>
              </a:rPr>
              <a:t> = </a:t>
            </a:r>
            <a:r>
              <a:rPr lang="it-IT" sz="2400" dirty="0" smtClean="0">
                <a:solidFill>
                  <a:srgbClr val="0000FF"/>
                </a:solidFill>
                <a:latin typeface="Consolas"/>
              </a:rPr>
              <a:t>new</a:t>
            </a:r>
            <a:r>
              <a:rPr lang="it-IT" sz="2400" dirty="0" smtClean="0">
                <a:latin typeface="Consolas"/>
              </a:rPr>
              <a:t> </a:t>
            </a:r>
            <a:r>
              <a:rPr lang="it-IT" sz="2400" dirty="0" err="1">
                <a:latin typeface="Consolas"/>
              </a:rPr>
              <a:t>SimpleDateFormat</a:t>
            </a:r>
            <a:r>
              <a:rPr lang="it-IT" sz="2400" dirty="0">
                <a:latin typeface="Consolas"/>
              </a:rPr>
              <a:t>(</a:t>
            </a:r>
            <a:r>
              <a:rPr lang="it-IT" sz="2400" dirty="0">
                <a:solidFill>
                  <a:srgbClr val="800000"/>
                </a:solidFill>
                <a:latin typeface="Consolas"/>
              </a:rPr>
              <a:t>"MM/</a:t>
            </a:r>
            <a:r>
              <a:rPr lang="it-IT" sz="2400" dirty="0" err="1">
                <a:solidFill>
                  <a:srgbClr val="800000"/>
                </a:solidFill>
                <a:latin typeface="Consolas"/>
              </a:rPr>
              <a:t>dd</a:t>
            </a:r>
            <a:r>
              <a:rPr lang="it-IT" sz="2400" dirty="0">
                <a:solidFill>
                  <a:srgbClr val="800000"/>
                </a:solidFill>
                <a:latin typeface="Consolas"/>
              </a:rPr>
              <a:t>/</a:t>
            </a:r>
            <a:r>
              <a:rPr lang="it-IT" sz="2400" dirty="0" err="1">
                <a:solidFill>
                  <a:srgbClr val="800000"/>
                </a:solidFill>
                <a:latin typeface="Consolas"/>
              </a:rPr>
              <a:t>yyyy</a:t>
            </a:r>
            <a:r>
              <a:rPr lang="it-IT" sz="2400" dirty="0">
                <a:solidFill>
                  <a:srgbClr val="800000"/>
                </a:solidFill>
                <a:latin typeface="Consolas"/>
              </a:rPr>
              <a:t> </a:t>
            </a:r>
            <a:r>
              <a:rPr lang="it-IT" sz="2400" dirty="0" err="1">
                <a:solidFill>
                  <a:srgbClr val="800000"/>
                </a:solidFill>
                <a:latin typeface="Consolas"/>
              </a:rPr>
              <a:t>HH:mm:ss</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DbPollingPending</a:t>
            </a:r>
            <a:r>
              <a:rPr lang="it-IT" sz="2400" dirty="0">
                <a:solidFill>
                  <a:srgbClr val="800000"/>
                </a:solidFill>
                <a:latin typeface="Consolas"/>
              </a:rPr>
              <a:t> Job -&gt; "</a:t>
            </a:r>
            <a:r>
              <a:rPr lang="it-IT" sz="2400" dirty="0">
                <a:latin typeface="Consolas"/>
              </a:rPr>
              <a:t> + </a:t>
            </a:r>
            <a:r>
              <a:rPr lang="it-IT" sz="2400" dirty="0" err="1">
                <a:latin typeface="Consolas"/>
              </a:rPr>
              <a:t>dateFormat.format</a:t>
            </a:r>
            <a:r>
              <a:rPr lang="it-IT" sz="2400" dirty="0">
                <a:latin typeface="Consolas"/>
              </a:rPr>
              <a:t>(</a:t>
            </a:r>
            <a:r>
              <a:rPr lang="it-IT" sz="2400" dirty="0">
                <a:solidFill>
                  <a:srgbClr val="0000FF"/>
                </a:solidFill>
                <a:latin typeface="Consolas"/>
              </a:rPr>
              <a:t>new</a:t>
            </a:r>
            <a:r>
              <a:rPr lang="it-IT" sz="2400" dirty="0">
                <a:latin typeface="Consolas"/>
              </a:rPr>
              <a:t> Date()));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4697760"/>
            <a:ext cx="5400600"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7218040"/>
            <a:ext cx="13249472"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a:t>
            </a:r>
            <a:r>
              <a:rPr lang="it-IT" sz="2800" dirty="0" smtClean="0"/>
              <a:t>web/</a:t>
            </a:r>
            <a:r>
              <a:rPr lang="it-IT" sz="2800" dirty="0" err="1" smtClean="0"/>
              <a:t>Smartfone</a:t>
            </a:r>
            <a:r>
              <a:rPr lang="it-IT" sz="2800" dirty="0" smtClean="0"/>
              <a:t> </a:t>
            </a:r>
            <a:r>
              <a:rPr lang="it-IT" sz="2800" dirty="0" err="1" smtClean="0"/>
              <a:t>application</a:t>
            </a:r>
            <a:r>
              <a:rPr lang="it-IT" sz="2800" dirty="0" smtClean="0"/>
              <a:t> the </a:t>
            </a:r>
            <a:r>
              <a:rPr lang="it-IT" sz="2800" dirty="0" smtClean="0"/>
              <a:t>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strike="sngStrike" dirty="0"/>
              <a:t>of this ecological delivery company </a:t>
            </a:r>
            <a:r>
              <a:rPr lang="en-US" sz="2800" dirty="0"/>
              <a:t>according to his delivery </a:t>
            </a:r>
            <a:r>
              <a:rPr lang="en-US" sz="2800" dirty="0" smtClean="0"/>
              <a:t>plan, </a:t>
            </a:r>
            <a:r>
              <a:rPr lang="en-US" sz="2800" dirty="0" smtClean="0"/>
              <a:t>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err="1" smtClean="0"/>
              <a:t>faultof</a:t>
            </a:r>
            <a:r>
              <a:rPr lang="it-IT" sz="2800" dirty="0" smtClean="0"/>
              <a:t>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a:t>
            </a:r>
            <a:r>
              <a:rPr lang="it-IT" sz="2800" dirty="0" smtClean="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availabee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so </a:t>
            </a:r>
            <a:r>
              <a:rPr lang="it-IT" sz="2800" dirty="0"/>
              <a:t>be </a:t>
            </a:r>
            <a:r>
              <a:rPr lang="it-IT" sz="2800" dirty="0" err="1"/>
              <a:t>booked</a:t>
            </a:r>
            <a:r>
              <a:rPr lang="it-IT" sz="2800" dirty="0" smtClean="0"/>
              <a:t>.</a:t>
            </a:r>
          </a:p>
          <a:p>
            <a:pPr lvl="1" eaLnBrk="1" hangingPunct="1"/>
            <a:r>
              <a:rPr lang="it-IT" sz="2800" dirty="0" smtClean="0"/>
              <a:t>The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a:t>
            </a:r>
            <a:r>
              <a:rPr lang="it-IT" sz="2800" dirty="0" smtClean="0"/>
              <a:t>be </a:t>
            </a:r>
            <a:r>
              <a:rPr lang="it-IT" sz="2800" dirty="0" err="1" smtClean="0"/>
              <a:t>fairly</a:t>
            </a:r>
            <a:r>
              <a:rPr lang="it-IT" sz="2800" dirty="0" smtClean="0"/>
              <a:t> </a:t>
            </a:r>
            <a:r>
              <a:rPr lang="it-IT" sz="2800" dirty="0" err="1" smtClean="0"/>
              <a:t>resilient</a:t>
            </a:r>
            <a:r>
              <a:rPr lang="it-IT" sz="2800" dirty="0" smtClean="0"/>
              <a:t> </a:t>
            </a:r>
            <a:r>
              <a:rPr lang="it-IT" sz="2800" strike="sngStrike" dirty="0" smtClean="0"/>
              <a:t>or </a:t>
            </a:r>
            <a:r>
              <a:rPr lang="it-IT" sz="2800" strike="sngStrike" dirty="0" err="1" smtClean="0"/>
              <a:t>highly</a:t>
            </a:r>
            <a:r>
              <a:rPr lang="it-IT" sz="2800" strike="sngStrike" dirty="0" smtClean="0"/>
              <a:t> </a:t>
            </a:r>
            <a:r>
              <a:rPr lang="it-IT" sz="2800" strike="sngStrike" dirty="0" err="1" smtClean="0"/>
              <a:t>available</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11284919" y="53065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9916890" y="45731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composing</a:t>
            </a:r>
            <a:r>
              <a:rPr lang="it-IT" sz="2800" dirty="0" smtClean="0"/>
              <a:t> </a:t>
            </a:r>
            <a:r>
              <a:rPr lang="it-IT" sz="2800" dirty="0" err="1" smtClean="0"/>
              <a:t>this</a:t>
            </a:r>
            <a:r>
              <a:rPr lang="it-IT" sz="2800" dirty="0" smtClean="0"/>
              <a:t> </a:t>
            </a:r>
            <a:r>
              <a:rPr lang="it-IT" sz="2800" dirty="0" err="1" smtClean="0"/>
              <a:t>system</a:t>
            </a:r>
            <a:r>
              <a:rPr lang="it-IT" sz="2800" dirty="0" smtClean="0"/>
              <a:t>  </a:t>
            </a:r>
            <a:r>
              <a:rPr lang="it-IT" sz="2800" dirty="0" err="1" smtClean="0"/>
              <a:t>shoud</a:t>
            </a:r>
            <a:r>
              <a:rPr lang="it-IT" sz="2800" dirty="0" smtClean="0"/>
              <a:t> be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smtClean="0"/>
              <a:t>Service </a:t>
            </a:r>
            <a:r>
              <a:rPr lang="it-IT" sz="2800" dirty="0" err="1" smtClean="0"/>
              <a:t>shoud</a:t>
            </a:r>
            <a:r>
              <a:rPr lang="it-IT" sz="2800" dirty="0" smtClean="0"/>
              <a:t> be </a:t>
            </a:r>
            <a:r>
              <a:rPr lang="it-IT" sz="2800" dirty="0" err="1" smtClean="0"/>
              <a:t>indipendent</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at</a:t>
            </a:r>
            <a:r>
              <a:rPr lang="it-IT" sz="2800" dirty="0" smtClean="0"/>
              <a:t> </a:t>
            </a:r>
            <a:r>
              <a:rPr lang="it-IT" sz="2800" dirty="0" err="1" smtClean="0"/>
              <a:t>develop</a:t>
            </a:r>
            <a:r>
              <a:rPr lang="it-IT" sz="2800" dirty="0" smtClean="0"/>
              <a:t> and </a:t>
            </a:r>
            <a:r>
              <a:rPr lang="it-IT" sz="2800" dirty="0" err="1" smtClean="0"/>
              <a:t>deploy</a:t>
            </a:r>
            <a:r>
              <a:rPr lang="it-IT" sz="2800" dirty="0" smtClean="0"/>
              <a:t> time </a:t>
            </a:r>
            <a:r>
              <a:rPr lang="it-IT" sz="2800" dirty="0" smtClean="0"/>
              <a:t>and </a:t>
            </a:r>
            <a:r>
              <a:rPr lang="it-IT" sz="2800" dirty="0" smtClean="0"/>
              <a:t>for scale </a:t>
            </a:r>
            <a:r>
              <a:rPr lang="it-IT" sz="2800" dirty="0" smtClean="0"/>
              <a:t>out </a:t>
            </a:r>
            <a:r>
              <a:rPr lang="it-IT" sz="2800" dirty="0" err="1" smtClean="0"/>
              <a:t>purpouse</a:t>
            </a:r>
            <a:endParaRPr lang="it-IT" sz="2800" dirty="0" smtClean="0"/>
          </a:p>
          <a:p>
            <a:pPr lvl="1" eaLnBrk="1" hangingPunct="1"/>
            <a:r>
              <a:rPr lang="it-IT" sz="2800" b="1" dirty="0" smtClean="0"/>
              <a:t>Technical </a:t>
            </a:r>
            <a:endParaRPr lang="it-IT" sz="2800" b="1" dirty="0"/>
          </a:p>
          <a:p>
            <a:pPr lvl="2" eaLnBrk="1" hangingPunct="1"/>
            <a:r>
              <a:rPr lang="it-IT" sz="2800" strike="sngStrike" dirty="0" smtClean="0"/>
              <a:t>In </a:t>
            </a:r>
            <a:r>
              <a:rPr lang="it-IT" sz="2800" strike="sngStrike" dirty="0" err="1" smtClean="0"/>
              <a:t>each</a:t>
            </a:r>
            <a:r>
              <a:rPr lang="it-IT" sz="2800" strike="sngStrike" dirty="0" smtClean="0"/>
              <a:t> </a:t>
            </a:r>
            <a:r>
              <a:rPr lang="it-IT" sz="2800" strike="sngStrike" dirty="0" err="1" smtClean="0"/>
              <a:t>environment</a:t>
            </a:r>
            <a:r>
              <a:rPr lang="it-IT" sz="2800" strike="sngStrike" dirty="0" smtClean="0"/>
              <a:t> </a:t>
            </a:r>
            <a:r>
              <a:rPr lang="it-IT" sz="2800" dirty="0"/>
              <a:t>D</a:t>
            </a:r>
            <a:r>
              <a:rPr lang="it-IT" sz="2800" dirty="0" smtClean="0"/>
              <a:t>eployment</a:t>
            </a:r>
            <a:r>
              <a:rPr lang="it-IT" sz="2800" dirty="0" smtClean="0"/>
              <a:t> </a:t>
            </a:r>
            <a:r>
              <a:rPr lang="it-IT" sz="2800" dirty="0" err="1" smtClean="0"/>
              <a:t>shoulde</a:t>
            </a:r>
            <a:r>
              <a:rPr lang="it-IT" sz="2800" dirty="0" smtClean="0"/>
              <a:t> 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endParaRPr lang="it-IT" sz="2800" dirty="0" smtClean="0"/>
          </a:p>
          <a:p>
            <a:pPr lvl="3" eaLnBrk="1" hangingPunct="1"/>
            <a:r>
              <a:rPr lang="it-IT" sz="2800" strike="sngStrike" dirty="0" smtClean="0"/>
              <a:t>Local  </a:t>
            </a:r>
          </a:p>
          <a:p>
            <a:pPr lvl="3" eaLnBrk="1" hangingPunct="1"/>
            <a:r>
              <a:rPr lang="it-IT" sz="2800" strike="sngStrike" dirty="0" err="1" smtClean="0"/>
              <a:t>Containerizing</a:t>
            </a:r>
            <a:endParaRPr lang="it-IT" sz="2800" strike="sngStrike" dirty="0" smtClean="0"/>
          </a:p>
          <a:p>
            <a:pPr lvl="3" eaLnBrk="1" hangingPunct="1"/>
            <a:r>
              <a:rPr lang="it-IT" sz="2800" strike="sngStrike" dirty="0" err="1"/>
              <a:t>Cloud</a:t>
            </a:r>
            <a:r>
              <a:rPr lang="it-IT" sz="2800" strike="sngStrike" dirty="0"/>
              <a:t> </a:t>
            </a:r>
            <a:r>
              <a:rPr lang="it-IT" sz="2800" strike="sngStrike" dirty="0" err="1"/>
              <a:t>based</a:t>
            </a:r>
            <a:r>
              <a:rPr lang="it-IT" sz="2800" strike="sngStrike" dirty="0"/>
              <a:t> </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a:t>
            </a:r>
            <a:r>
              <a:rPr lang="it-IT" sz="2800" dirty="0" smtClean="0"/>
              <a:t>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Simple </a:t>
            </a:r>
            <a:r>
              <a:rPr lang="it-IT" sz="2800" dirty="0" err="1"/>
              <a:t>infrastructure</a:t>
            </a:r>
            <a:r>
              <a:rPr lang="it-IT" sz="2800" dirty="0"/>
              <a:t> </a:t>
            </a:r>
            <a:r>
              <a:rPr lang="it-IT" sz="2800" dirty="0" smtClean="0"/>
              <a:t>scale-out (</a:t>
            </a:r>
            <a:r>
              <a:rPr lang="it-IT" sz="2800" dirty="0" err="1" smtClean="0"/>
              <a:t>minimizing</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smtClean="0"/>
              <a:t>service </a:t>
            </a:r>
            <a:r>
              <a:rPr lang="it-IT" sz="2800" dirty="0" err="1" smtClean="0"/>
              <a:t>discovery</a:t>
            </a:r>
            <a:r>
              <a:rPr lang="it-IT" sz="2800" dirty="0" smtClean="0"/>
              <a:t> </a:t>
            </a:r>
            <a:r>
              <a:rPr lang="it-IT" sz="2800" dirty="0" err="1" smtClean="0"/>
              <a:t>without</a:t>
            </a:r>
            <a:r>
              <a:rPr lang="it-IT" sz="2800" dirty="0"/>
              <a:t> </a:t>
            </a:r>
            <a:r>
              <a:rPr lang="it-IT" sz="2800" dirty="0" err="1" smtClean="0"/>
              <a:t>coding</a:t>
            </a:r>
            <a:r>
              <a:rPr lang="it-IT" sz="2800" dirty="0" smtClean="0"/>
              <a:t> </a:t>
            </a:r>
            <a:r>
              <a:rPr lang="it-IT" sz="2800" dirty="0" err="1" smtClean="0"/>
              <a:t>resolution</a:t>
            </a:r>
            <a:r>
              <a:rPr lang="it-IT" sz="2800" dirty="0" smtClean="0"/>
              <a:t> </a:t>
            </a:r>
            <a:endParaRPr lang="it-IT" sz="2800" dirty="0"/>
          </a:p>
          <a:p>
            <a:pPr lvl="2" eaLnBrk="1" hangingPunct="1"/>
            <a:r>
              <a:rPr lang="it-IT" sz="2800" dirty="0" err="1" smtClean="0"/>
              <a:t>Realize</a:t>
            </a:r>
            <a:r>
              <a:rPr lang="it-IT" sz="2800" dirty="0" smtClean="0"/>
              <a:t> client </a:t>
            </a:r>
            <a:r>
              <a:rPr lang="it-IT" sz="2800" dirty="0"/>
              <a:t>side </a:t>
            </a:r>
            <a:r>
              <a:rPr lang="it-IT" sz="2800" dirty="0" err="1"/>
              <a:t>Load</a:t>
            </a:r>
            <a:r>
              <a:rPr lang="it-IT" sz="2800" dirty="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a:p>
            <a:pPr lvl="2" eaLnBrk="1" hangingPunct="1"/>
            <a:r>
              <a:rPr lang="it-IT" sz="2800" strike="sngStrike" dirty="0" err="1" smtClean="0"/>
              <a:t>configutation</a:t>
            </a:r>
            <a:r>
              <a:rPr lang="it-IT" sz="2800" strike="sngStrike" dirty="0" smtClean="0"/>
              <a:t> </a:t>
            </a:r>
            <a:r>
              <a:rPr lang="it-IT" sz="2800" strike="sngStrike" dirty="0" err="1" smtClean="0"/>
              <a:t>needs</a:t>
            </a:r>
            <a:r>
              <a:rPr lang="it-IT" sz="2800" strike="sngStrike" dirty="0" smtClean="0"/>
              <a:t> (</a:t>
            </a:r>
            <a:r>
              <a:rPr lang="it-IT" sz="2800" strike="sngStrike" dirty="0" err="1" smtClean="0"/>
              <a:t>load</a:t>
            </a:r>
            <a:r>
              <a:rPr lang="it-IT" sz="2800" strike="sngStrike" dirty="0" smtClean="0"/>
              <a:t> </a:t>
            </a:r>
            <a:r>
              <a:rPr lang="it-IT" sz="2800" strike="sngStrike" dirty="0" err="1" smtClean="0"/>
              <a:t>balancer</a:t>
            </a:r>
            <a:r>
              <a:rPr lang="it-IT" sz="2800" strike="sngStrike" dirty="0" smtClean="0"/>
              <a:t>) </a:t>
            </a:r>
            <a:r>
              <a:rPr lang="it-IT" sz="2800" strike="sngStrike" dirty="0" err="1" smtClean="0"/>
              <a:t>simple</a:t>
            </a:r>
            <a:r>
              <a:rPr lang="it-IT" sz="2800" strike="sngStrike" dirty="0" smtClean="0"/>
              <a:t> </a:t>
            </a:r>
            <a:r>
              <a:rPr lang="it-IT" sz="2800" strike="sngStrike" dirty="0" err="1"/>
              <a:t>add</a:t>
            </a:r>
            <a:r>
              <a:rPr lang="it-IT" sz="2800" strike="sngStrike" dirty="0"/>
              <a:t> </a:t>
            </a:r>
            <a:r>
              <a:rPr lang="it-IT" sz="2800" strike="sngStrike" dirty="0" err="1"/>
              <a:t>instance</a:t>
            </a:r>
            <a:r>
              <a:rPr lang="it-IT" sz="2800" strike="sngStrike" dirty="0" smtClean="0"/>
              <a:t>)</a:t>
            </a:r>
            <a:endParaRPr lang="it-IT" sz="2800" strike="sngStrike"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t>
            </a:r>
            <a:r>
              <a:rPr lang="it-IT" dirty="0" smtClean="0"/>
              <a:t>Architecture </a:t>
            </a:r>
            <a:endParaRPr lang="it-IT" dirty="0" smtClean="0"/>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a:t>
            </a:r>
            <a:r>
              <a:rPr lang="it-IT" dirty="0" err="1" smtClean="0"/>
              <a:t>deployment</a:t>
            </a:r>
            <a:r>
              <a:rPr lang="it-IT" dirty="0" smtClean="0"/>
              <a: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to </a:t>
            </a:r>
            <a:r>
              <a:rPr lang="it-IT" dirty="0" err="1" smtClean="0"/>
              <a:t>cloud</a:t>
            </a:r>
            <a:r>
              <a:rPr lang="it-IT" dirty="0" smtClean="0"/>
              <a:t> </a:t>
            </a:r>
            <a:r>
              <a:rPr lang="it-IT" dirty="0" err="1" smtClean="0"/>
              <a:t>environment</a:t>
            </a:r>
            <a:r>
              <a:rPr lang="it-IT" dirty="0" smtClean="0"/>
              <a:t>.</a:t>
            </a:r>
          </a:p>
          <a:p>
            <a:r>
              <a:rPr lang="it-IT" dirty="0" smtClean="0"/>
              <a:t> </a:t>
            </a:r>
            <a:r>
              <a:rPr lang="it-IT" dirty="0" smtClean="0"/>
              <a:t>(</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sufrace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a:t>
            </a:r>
          </a:p>
          <a:p>
            <a:r>
              <a:rPr lang="it-IT" dirty="0" smtClean="0"/>
              <a:t>To complete the </a:t>
            </a:r>
            <a:r>
              <a:rPr lang="it-IT" dirty="0" err="1" smtClean="0"/>
              <a:t>reprented</a:t>
            </a:r>
            <a:r>
              <a:rPr lang="it-IT" dirty="0" smtClean="0"/>
              <a:t> scenario </a:t>
            </a:r>
            <a:r>
              <a:rPr lang="it-IT" dirty="0" err="1" smtClean="0"/>
              <a:t>one</a:t>
            </a:r>
            <a:r>
              <a:rPr lang="it-IT" dirty="0" smtClean="0"/>
              <a:t> </a:t>
            </a:r>
            <a:r>
              <a:rPr lang="it-IT" dirty="0" err="1" smtClean="0"/>
              <a:t>hiud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dirty="0" smtClean="0"/>
              <a:t>Spring </a:t>
            </a:r>
            <a:r>
              <a:rPr lang="it-IT" dirty="0" err="1" smtClean="0"/>
              <a:t>Cloud</a:t>
            </a:r>
            <a:r>
              <a:rPr lang="it-IT" dirty="0" smtClean="0"/>
              <a:t> </a:t>
            </a:r>
            <a:r>
              <a:rPr lang="it-IT" dirty="0" err="1" smtClean="0"/>
              <a:t>Config</a:t>
            </a:r>
            <a:r>
              <a:rPr lang="it-IT"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a:t>
            </a:r>
            <a:r>
              <a:rPr lang="it-IT" dirty="0" err="1" smtClean="0"/>
              <a:t>configuration</a:t>
            </a:r>
            <a:r>
              <a:rPr lang="it-IT" dirty="0" smtClean="0"/>
              <a:t> data and </a:t>
            </a:r>
            <a:r>
              <a:rPr lang="it-IT" dirty="0" err="1" smtClean="0"/>
              <a:t>neables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dirty="0" smtClean="0"/>
              <a:t>Circuit </a:t>
            </a:r>
            <a:r>
              <a:rPr lang="it-IT" dirty="0" err="1" smtClean="0"/>
              <a:t>Breaker</a:t>
            </a:r>
            <a:r>
              <a:rPr lang="it-IT" dirty="0" smtClean="0"/>
              <a:t> : </a:t>
            </a:r>
            <a:r>
              <a:rPr lang="it-IT" dirty="0" err="1"/>
              <a:t>H</a:t>
            </a:r>
            <a:r>
              <a:rPr lang="it-IT" dirty="0" err="1" smtClean="0"/>
              <a:t>istrix</a:t>
            </a:r>
            <a:r>
              <a:rPr lang="it-IT" dirty="0" smtClean="0"/>
              <a:t> Clients</a:t>
            </a:r>
          </a:p>
          <a:p>
            <a:pPr lvl="1"/>
            <a:r>
              <a:rPr lang="it-IT" dirty="0" err="1" smtClean="0"/>
              <a:t>Route</a:t>
            </a:r>
            <a:r>
              <a:rPr lang="it-IT" dirty="0" smtClean="0"/>
              <a:t> and </a:t>
            </a:r>
            <a:r>
              <a:rPr lang="it-IT" dirty="0" err="1" smtClean="0"/>
              <a:t>filter</a:t>
            </a:r>
            <a:r>
              <a:rPr lang="it-IT" dirty="0" smtClean="0"/>
              <a:t>: </a:t>
            </a:r>
            <a:r>
              <a:rPr lang="it-IT" dirty="0" err="1" smtClean="0"/>
              <a:t>Zuul</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www….</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of </a:t>
            </a:r>
            <a:r>
              <a:rPr lang="it-IT" dirty="0" err="1" smtClean="0"/>
              <a:t>your</a:t>
            </a:r>
            <a:r>
              <a:rPr lang="it-IT" dirty="0" smtClean="0"/>
              <a:t> </a:t>
            </a:r>
            <a:r>
              <a:rPr lang="it-IT" dirty="0" err="1" smtClean="0"/>
              <a:t>interest</a:t>
            </a:r>
            <a:r>
              <a:rPr lang="it-IT" dirty="0" smtClean="0"/>
              <a:t> and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dirty="0" err="1" smtClean="0"/>
              <a:t>like</a:t>
            </a:r>
            <a:r>
              <a:rPr lang="it-IT" dirty="0" smtClean="0"/>
              <a:t> </a:t>
            </a:r>
            <a:r>
              <a:rPr lang="it-IT" dirty="0" err="1" smtClean="0"/>
              <a:t>that</a:t>
            </a:r>
            <a:r>
              <a:rPr lang="it-IT" dirty="0" smtClean="0"/>
              <a:t>&gt; </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5744</TotalTime>
  <Pages>0</Pages>
  <Words>6911</Words>
  <Characters>0</Characters>
  <Application>Microsoft Office PowerPoint</Application>
  <PresentationFormat>Personalizzato</PresentationFormat>
  <Lines>0</Lines>
  <Paragraphs>1151</Paragraphs>
  <Slides>106</Slides>
  <Notes>3</Notes>
  <HiddenSlides>0</HiddenSlides>
  <MMClips>0</MMClips>
  <ScaleCrop>false</ScaleCrop>
  <HeadingPairs>
    <vt:vector size="4" baseType="variant">
      <vt:variant>
        <vt:lpstr>Tema</vt:lpstr>
      </vt:variant>
      <vt:variant>
        <vt:i4>4</vt:i4>
      </vt:variant>
      <vt:variant>
        <vt:lpstr>Titoli diapositive</vt:lpstr>
      </vt:variant>
      <vt:variant>
        <vt:i4>106</vt:i4>
      </vt:variant>
    </vt:vector>
  </HeadingPairs>
  <TitlesOfParts>
    <vt:vector size="110"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Presentazione standard di PowerPoint</vt:lpstr>
      <vt:lpstr>PRODUCTION</vt:lpstr>
      <vt:lpstr>PRODUCTION</vt:lpstr>
      <vt:lpstr>PRODUCTION</vt:lpstr>
      <vt:lpstr>PRODUCTION</vt:lpstr>
      <vt:lpstr>PRODUCTION</vt:lpstr>
      <vt:lpstr>PRODUCTION</vt:lpstr>
      <vt:lpstr>Presentazione standard di PowerPoint</vt:lpstr>
      <vt:lpstr>Microservices Architecture: transactional issues data consistency </vt:lpstr>
      <vt:lpstr>Microservices Architecture: Event Driven approach </vt:lpstr>
      <vt:lpstr>Event driven architecture: base model</vt:lpstr>
      <vt:lpstr>Event driven architecture: transaction issues</vt:lpstr>
      <vt:lpstr>Event driven architecture: message broker  Apache Kafka</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vt:lpstr>
      <vt:lpstr>Event driven Architecture publish topics </vt:lpstr>
      <vt:lpstr>Event driven Architecture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661</cp:revision>
  <dcterms:modified xsi:type="dcterms:W3CDTF">2016-09-24T15:39:03Z</dcterms:modified>
</cp:coreProperties>
</file>